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7"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hu-HU"/>
              <a:t>Mintacím szerkesztése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2/21/2023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hu-HU"/>
              <a:t>Mintacím szerkesztése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hu-HU"/>
              <a:t>Mintacím szerkesztése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2/21/2023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hu-HU"/>
              <a:t>Mintacím szerkesztése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hu-HU"/>
              <a:t>Mintacím szerkesztése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2/21/2023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hu-HU"/>
              <a:t>Mintacím szerkesztése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2/21/2023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hu-HU"/>
              <a:t>Mintacím szerkesztése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5125305" y="1488985"/>
            <a:ext cx="6264350" cy="169685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118447" y="4351687"/>
            <a:ext cx="6265588" cy="170406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2/21/2023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hu-HU"/>
              <a:t>Mintacím szerkesztése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2/21/2023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hu-HU"/>
              <a:t>Mintacím szerkesztése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hu-HU"/>
              <a:t>Mintacím szerkesztése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2/21/2023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2/21/2023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B69B254-E01F-FF1F-D618-F44EDBC4CAAB}"/>
              </a:ext>
            </a:extLst>
          </p:cNvPr>
          <p:cNvSpPr>
            <a:spLocks noGrp="1"/>
          </p:cNvSpPr>
          <p:nvPr>
            <p:ph type="ctrTitle"/>
          </p:nvPr>
        </p:nvSpPr>
        <p:spPr/>
        <p:txBody>
          <a:bodyPr/>
          <a:lstStyle/>
          <a:p>
            <a:r>
              <a:rPr lang="en-US" dirty="0"/>
              <a:t>Renewable Energy</a:t>
            </a:r>
            <a:endParaRPr lang="hu-HU" dirty="0"/>
          </a:p>
        </p:txBody>
      </p:sp>
      <p:sp>
        <p:nvSpPr>
          <p:cNvPr id="3" name="Alcím 2">
            <a:extLst>
              <a:ext uri="{FF2B5EF4-FFF2-40B4-BE49-F238E27FC236}">
                <a16:creationId xmlns:a16="http://schemas.microsoft.com/office/drawing/2014/main" id="{68674950-EE71-9B25-E0ED-838CBC567DEA}"/>
              </a:ext>
            </a:extLst>
          </p:cNvPr>
          <p:cNvSpPr>
            <a:spLocks noGrp="1"/>
          </p:cNvSpPr>
          <p:nvPr>
            <p:ph type="subTitle" idx="1"/>
          </p:nvPr>
        </p:nvSpPr>
        <p:spPr/>
        <p:txBody>
          <a:bodyPr/>
          <a:lstStyle/>
          <a:p>
            <a:r>
              <a:rPr lang="en-US" dirty="0" err="1"/>
              <a:t>Hetényi</a:t>
            </a:r>
            <a:r>
              <a:rPr lang="en-US" dirty="0"/>
              <a:t> </a:t>
            </a:r>
            <a:r>
              <a:rPr lang="en-US" dirty="0" err="1"/>
              <a:t>Lőrinc</a:t>
            </a:r>
            <a:r>
              <a:rPr lang="en-US" dirty="0"/>
              <a:t> Attila</a:t>
            </a:r>
            <a:endParaRPr lang="hu-HU" dirty="0"/>
          </a:p>
        </p:txBody>
      </p:sp>
    </p:spTree>
    <p:extLst>
      <p:ext uri="{BB962C8B-B14F-4D97-AF65-F5344CB8AC3E}">
        <p14:creationId xmlns:p14="http://schemas.microsoft.com/office/powerpoint/2010/main" val="3533426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ím 1">
            <a:extLst>
              <a:ext uri="{FF2B5EF4-FFF2-40B4-BE49-F238E27FC236}">
                <a16:creationId xmlns:a16="http://schemas.microsoft.com/office/drawing/2014/main" id="{001112B8-14F9-A2A0-2B4D-F686DEBCDD11}"/>
              </a:ext>
            </a:extLst>
          </p:cNvPr>
          <p:cNvSpPr>
            <a:spLocks noGrp="1"/>
          </p:cNvSpPr>
          <p:nvPr>
            <p:ph type="title"/>
          </p:nvPr>
        </p:nvSpPr>
        <p:spPr>
          <a:xfrm>
            <a:off x="807720" y="2349925"/>
            <a:ext cx="2441894" cy="2456442"/>
          </a:xfrm>
        </p:spPr>
        <p:txBody>
          <a:bodyPr>
            <a:normAutofit/>
          </a:bodyPr>
          <a:lstStyle/>
          <a:p>
            <a:pPr algn="l"/>
            <a:r>
              <a:rPr lang="en-US" sz="3200" dirty="0"/>
              <a:t>Nuclear disasters “dampen”</a:t>
            </a:r>
            <a:endParaRPr lang="hu-HU" sz="3200" dirty="0"/>
          </a:p>
        </p:txBody>
      </p:sp>
      <p:sp>
        <p:nvSpPr>
          <p:cNvPr id="3" name="Tartalom helye 2">
            <a:extLst>
              <a:ext uri="{FF2B5EF4-FFF2-40B4-BE49-F238E27FC236}">
                <a16:creationId xmlns:a16="http://schemas.microsoft.com/office/drawing/2014/main" id="{73587CAE-5A78-968F-8AC5-8E880F08B88C}"/>
              </a:ext>
            </a:extLst>
          </p:cNvPr>
          <p:cNvSpPr>
            <a:spLocks noGrp="1"/>
          </p:cNvSpPr>
          <p:nvPr>
            <p:ph idx="1"/>
          </p:nvPr>
        </p:nvSpPr>
        <p:spPr>
          <a:xfrm>
            <a:off x="4846319" y="1111249"/>
            <a:ext cx="6554001" cy="4635503"/>
          </a:xfrm>
        </p:spPr>
        <p:txBody>
          <a:bodyPr>
            <a:normAutofit/>
          </a:bodyPr>
          <a:lstStyle/>
          <a:p>
            <a:pPr>
              <a:lnSpc>
                <a:spcPct val="110000"/>
              </a:lnSpc>
            </a:pPr>
            <a:r>
              <a:rPr lang="en-US" dirty="0"/>
              <a:t>The most widely known nuclear disaster is the Chernobyl nuclear disaster (1986) that cost est. 68 Billion USD</a:t>
            </a:r>
            <a:endParaRPr lang="en-US"/>
          </a:p>
          <a:p>
            <a:pPr>
              <a:lnSpc>
                <a:spcPct val="110000"/>
              </a:lnSpc>
            </a:pPr>
            <a:r>
              <a:rPr lang="en-US" dirty="0"/>
              <a:t>At the time there were 386 active nuclear power plants worldwide</a:t>
            </a:r>
            <a:endParaRPr lang="en-US"/>
          </a:p>
          <a:p>
            <a:pPr>
              <a:lnSpc>
                <a:spcPct val="110000"/>
              </a:lnSpc>
            </a:pPr>
            <a:r>
              <a:rPr lang="en-US" dirty="0"/>
              <a:t>Today there are nearly 450 active nuclear reactors worldwide and no damage of such magnitude since 1986 (since 37 years), which is more time than the time between the first nuclear reactor (1954) and Chernobyl, which is 32 years</a:t>
            </a:r>
            <a:endParaRPr lang="en-US"/>
          </a:p>
          <a:p>
            <a:pPr>
              <a:lnSpc>
                <a:spcPct val="110000"/>
              </a:lnSpc>
            </a:pPr>
            <a:r>
              <a:rPr lang="en-US" dirty="0"/>
              <a:t>A more recent disaster, Fukushima nuclear disaster (2011), had an est. damage cost of 480-660 million USD. It doesn’t come close to Chernobyl’s est. 68 Billion. This is due to more modern safety precautions and timely evacuations.</a:t>
            </a:r>
            <a:endParaRPr lang="hu-HU"/>
          </a:p>
        </p:txBody>
      </p:sp>
    </p:spTree>
    <p:extLst>
      <p:ext uri="{BB962C8B-B14F-4D97-AF65-F5344CB8AC3E}">
        <p14:creationId xmlns:p14="http://schemas.microsoft.com/office/powerpoint/2010/main" val="379721219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Cím 1">
            <a:extLst>
              <a:ext uri="{FF2B5EF4-FFF2-40B4-BE49-F238E27FC236}">
                <a16:creationId xmlns:a16="http://schemas.microsoft.com/office/drawing/2014/main" id="{22F27A77-5A67-313D-3AA6-6ED8A61B9D4E}"/>
              </a:ext>
            </a:extLst>
          </p:cNvPr>
          <p:cNvSpPr>
            <a:spLocks noGrp="1"/>
          </p:cNvSpPr>
          <p:nvPr>
            <p:ph type="title"/>
          </p:nvPr>
        </p:nvSpPr>
        <p:spPr>
          <a:xfrm>
            <a:off x="7269686" y="795527"/>
            <a:ext cx="4123738" cy="1433323"/>
          </a:xfrm>
        </p:spPr>
        <p:txBody>
          <a:bodyPr>
            <a:normAutofit/>
          </a:bodyPr>
          <a:lstStyle/>
          <a:p>
            <a:pPr algn="l"/>
            <a:r>
              <a:rPr lang="en-US" sz="3200">
                <a:solidFill>
                  <a:schemeClr val="tx2"/>
                </a:solidFill>
              </a:rPr>
              <a:t>Hydroelectric</a:t>
            </a:r>
            <a:endParaRPr lang="hu-HU" sz="3200">
              <a:solidFill>
                <a:schemeClr val="tx2"/>
              </a:solidFill>
            </a:endParaRPr>
          </a:p>
        </p:txBody>
      </p:sp>
      <p:sp>
        <p:nvSpPr>
          <p:cNvPr id="35" name="Rectangle 3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15849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ép 4" descr="A képen szöveg látható&#10;&#10;Automatikusan generált leírás">
            <a:extLst>
              <a:ext uri="{FF2B5EF4-FFF2-40B4-BE49-F238E27FC236}">
                <a16:creationId xmlns:a16="http://schemas.microsoft.com/office/drawing/2014/main" id="{6CADD5C0-3D1D-A981-D45F-BBAFE609D0A6}"/>
              </a:ext>
            </a:extLst>
          </p:cNvPr>
          <p:cNvPicPr>
            <a:picLocks noChangeAspect="1"/>
          </p:cNvPicPr>
          <p:nvPr/>
        </p:nvPicPr>
        <p:blipFill rotWithShape="1">
          <a:blip r:embed="rId2"/>
          <a:srcRect l="16603" r="18886" b="-1"/>
          <a:stretch/>
        </p:blipFill>
        <p:spPr>
          <a:xfrm>
            <a:off x="972115" y="960214"/>
            <a:ext cx="5641848" cy="4919472"/>
          </a:xfrm>
          <a:prstGeom prst="rect">
            <a:avLst/>
          </a:prstGeom>
          <a:ln w="12700">
            <a:noFill/>
          </a:ln>
        </p:spPr>
      </p:pic>
      <p:sp>
        <p:nvSpPr>
          <p:cNvPr id="3" name="Tartalom helye 2">
            <a:extLst>
              <a:ext uri="{FF2B5EF4-FFF2-40B4-BE49-F238E27FC236}">
                <a16:creationId xmlns:a16="http://schemas.microsoft.com/office/drawing/2014/main" id="{110A0A50-F69A-22B0-D3F0-03DB8DE3275A}"/>
              </a:ext>
            </a:extLst>
          </p:cNvPr>
          <p:cNvSpPr>
            <a:spLocks noGrp="1"/>
          </p:cNvSpPr>
          <p:nvPr>
            <p:ph idx="1"/>
          </p:nvPr>
        </p:nvSpPr>
        <p:spPr>
          <a:xfrm>
            <a:off x="7293817" y="1930400"/>
            <a:ext cx="4099607" cy="4086225"/>
          </a:xfrm>
        </p:spPr>
        <p:txBody>
          <a:bodyPr>
            <a:normAutofit/>
          </a:bodyPr>
          <a:lstStyle/>
          <a:p>
            <a:pPr>
              <a:lnSpc>
                <a:spcPct val="110000"/>
              </a:lnSpc>
              <a:buClr>
                <a:srgbClr val="158496"/>
              </a:buClr>
            </a:pPr>
            <a:r>
              <a:rPr lang="en-US" sz="1400" dirty="0"/>
              <a:t>Hydroelectric is the least unpredictable renewable energy source, but</a:t>
            </a:r>
          </a:p>
          <a:p>
            <a:pPr>
              <a:lnSpc>
                <a:spcPct val="110000"/>
              </a:lnSpc>
              <a:buClr>
                <a:srgbClr val="158496"/>
              </a:buClr>
            </a:pPr>
            <a:r>
              <a:rPr lang="en-US" sz="1400" dirty="0"/>
              <a:t>Hydroelectric is the one renewable most prone to causing environmental damage</a:t>
            </a:r>
          </a:p>
          <a:p>
            <a:pPr>
              <a:lnSpc>
                <a:spcPct val="110000"/>
              </a:lnSpc>
              <a:buClr>
                <a:srgbClr val="158496"/>
              </a:buClr>
            </a:pPr>
            <a:r>
              <a:rPr lang="en-US" sz="1400" dirty="0"/>
              <a:t>Dams should be constructed regarding their effects</a:t>
            </a:r>
          </a:p>
          <a:p>
            <a:pPr>
              <a:lnSpc>
                <a:spcPct val="110000"/>
              </a:lnSpc>
              <a:buClr>
                <a:srgbClr val="158496"/>
              </a:buClr>
            </a:pPr>
            <a:r>
              <a:rPr lang="en-US" sz="1400" dirty="0"/>
              <a:t>Huge dams can withdraw a large amount of water from a river. The effects can be detrimental to those living downstream, or those near the reservoir.</a:t>
            </a:r>
          </a:p>
          <a:p>
            <a:pPr>
              <a:lnSpc>
                <a:spcPct val="110000"/>
              </a:lnSpc>
              <a:buClr>
                <a:srgbClr val="158496"/>
              </a:buClr>
            </a:pPr>
            <a:r>
              <a:rPr lang="en-US" sz="1400" dirty="0"/>
              <a:t>Dams can cause droughts downstream</a:t>
            </a:r>
          </a:p>
          <a:p>
            <a:pPr>
              <a:lnSpc>
                <a:spcPct val="110000"/>
              </a:lnSpc>
              <a:buClr>
                <a:srgbClr val="158496"/>
              </a:buClr>
            </a:pPr>
            <a:r>
              <a:rPr lang="en-US" sz="1400" dirty="0"/>
              <a:t>They can also cause flooding if they let water through very fast after prolonged withdrawal of water</a:t>
            </a:r>
            <a:endParaRPr lang="hu-HU" sz="1400" dirty="0"/>
          </a:p>
        </p:txBody>
      </p:sp>
    </p:spTree>
    <p:extLst>
      <p:ext uri="{BB962C8B-B14F-4D97-AF65-F5344CB8AC3E}">
        <p14:creationId xmlns:p14="http://schemas.microsoft.com/office/powerpoint/2010/main" val="543525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D147E0D-E42E-2393-3448-237FCEE19F82}"/>
              </a:ext>
            </a:extLst>
          </p:cNvPr>
          <p:cNvSpPr>
            <a:spLocks noGrp="1"/>
          </p:cNvSpPr>
          <p:nvPr>
            <p:ph type="title"/>
          </p:nvPr>
        </p:nvSpPr>
        <p:spPr/>
        <p:txBody>
          <a:bodyPr>
            <a:normAutofit/>
          </a:bodyPr>
          <a:lstStyle/>
          <a:p>
            <a:r>
              <a:rPr lang="en-US" dirty="0"/>
              <a:t>Importance of geography</a:t>
            </a:r>
            <a:endParaRPr lang="hu-HU" dirty="0"/>
          </a:p>
        </p:txBody>
      </p:sp>
      <p:sp>
        <p:nvSpPr>
          <p:cNvPr id="3" name="Tartalom helye 2">
            <a:extLst>
              <a:ext uri="{FF2B5EF4-FFF2-40B4-BE49-F238E27FC236}">
                <a16:creationId xmlns:a16="http://schemas.microsoft.com/office/drawing/2014/main" id="{55B3AC96-B4CD-CE44-A5FD-FB5078DCECCD}"/>
              </a:ext>
            </a:extLst>
          </p:cNvPr>
          <p:cNvSpPr>
            <a:spLocks noGrp="1"/>
          </p:cNvSpPr>
          <p:nvPr>
            <p:ph idx="1"/>
          </p:nvPr>
        </p:nvSpPr>
        <p:spPr/>
        <p:txBody>
          <a:bodyPr/>
          <a:lstStyle/>
          <a:p>
            <a:r>
              <a:rPr lang="en-US" dirty="0"/>
              <a:t>Unlike most energy plants, renewables shouldn’t be built anywhere.</a:t>
            </a:r>
          </a:p>
          <a:p>
            <a:r>
              <a:rPr lang="en-US" dirty="0"/>
              <a:t>The geographical location of the equipment is of high strategical importance</a:t>
            </a:r>
          </a:p>
          <a:p>
            <a:r>
              <a:rPr lang="en-US" dirty="0"/>
              <a:t>Solar panels work better closer to the equator</a:t>
            </a:r>
          </a:p>
          <a:p>
            <a:r>
              <a:rPr lang="en-US" dirty="0"/>
              <a:t>Wind turbines work better in windy, open regions such as plains, or coastal regions</a:t>
            </a:r>
            <a:endParaRPr lang="hu-HU" dirty="0"/>
          </a:p>
        </p:txBody>
      </p:sp>
    </p:spTree>
    <p:extLst>
      <p:ext uri="{BB962C8B-B14F-4D97-AF65-F5344CB8AC3E}">
        <p14:creationId xmlns:p14="http://schemas.microsoft.com/office/powerpoint/2010/main" val="65195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C0AD34-689A-4954-B857-28A56A031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F251E5-B061-410C-B249-58C6857613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5820E53A-A780-41CF-9B04-52B707A568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9A337230-F2D4-4984-B33B-BD5732CA7F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50374BA-0847-4D86-BDAD-B3616B48AC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756B05EF-64B2-4E1A-BEE2-2C91CEE4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8EAC8528-3758-4668-AC4F-7A1ED80AA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C60E31E-3A6D-4751-A2B9-6D6BBD3F42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BDA3DA6A-3268-4B0F-AEE7-DAA73B1F39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2998BF04-8D3F-4A2A-99F5-4CA4E8CEAC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0634B53A-D297-4948-A6D6-F6A97EA302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4E8DB691-0BA0-400D-800A-75BC377428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AFAFDDA3-AC41-4CF2-94B8-57BB1C5E5C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4A15B2B0-A771-4DFA-9D23-CB066DAE7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6181A0C3-EE79-45C0-B2F7-3EFDF30C92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15E0117B-FD22-48B9-9C77-A8B559036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8E85FCEE-A313-4486-8C87-02810F6930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1C675BF2-101E-485B-8567-6DAC3E2E56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FB45911A-8248-42F7-B3EB-A00DB57200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5BB462F8-D1E7-49F8-BC68-C084D693D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A42670A7-31BD-4399-A52B-58F7DC2CD8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9A3D52C0-9637-4872-BE90-954269A97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3C8A97F0-11E5-4091-BFF3-12036C2E24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Kép 4" descr="A képen fű, kültéri látható&#10;&#10;Automatikusan generált leírás">
            <a:extLst>
              <a:ext uri="{FF2B5EF4-FFF2-40B4-BE49-F238E27FC236}">
                <a16:creationId xmlns:a16="http://schemas.microsoft.com/office/drawing/2014/main" id="{1548099F-914C-E4F6-0B46-73B46842497A}"/>
              </a:ext>
            </a:extLst>
          </p:cNvPr>
          <p:cNvPicPr>
            <a:picLocks noChangeAspect="1"/>
          </p:cNvPicPr>
          <p:nvPr/>
        </p:nvPicPr>
        <p:blipFill rotWithShape="1">
          <a:blip r:embed="rId2"/>
          <a:srcRect l="3"/>
          <a:stretch/>
        </p:blipFill>
        <p:spPr>
          <a:xfrm>
            <a:off x="0" y="0"/>
            <a:ext cx="12192000" cy="6858000"/>
          </a:xfrm>
          <a:prstGeom prst="rect">
            <a:avLst/>
          </a:prstGeom>
        </p:spPr>
      </p:pic>
      <p:sp>
        <p:nvSpPr>
          <p:cNvPr id="35" name="Rectangle 34">
            <a:extLst>
              <a:ext uri="{FF2B5EF4-FFF2-40B4-BE49-F238E27FC236}">
                <a16:creationId xmlns:a16="http://schemas.microsoft.com/office/drawing/2014/main" id="{0D46847E-DF7B-4BE5-BA10-97AFF961C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4042" y="1186483"/>
            <a:ext cx="8843596" cy="50541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36">
            <a:extLst>
              <a:ext uri="{FF2B5EF4-FFF2-40B4-BE49-F238E27FC236}">
                <a16:creationId xmlns:a16="http://schemas.microsoft.com/office/drawing/2014/main" id="{227E50E2-800F-4574-8926-D1DB68914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9293" y="1776933"/>
            <a:ext cx="8845667" cy="353641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1F6F3D31-8F6D-00A4-C0DA-472C4A0596D6}"/>
              </a:ext>
            </a:extLst>
          </p:cNvPr>
          <p:cNvSpPr>
            <a:spLocks noGrp="1"/>
          </p:cNvSpPr>
          <p:nvPr>
            <p:ph type="title"/>
          </p:nvPr>
        </p:nvSpPr>
        <p:spPr>
          <a:xfrm>
            <a:off x="2077181" y="2358391"/>
            <a:ext cx="2714952" cy="2453676"/>
          </a:xfrm>
        </p:spPr>
        <p:txBody>
          <a:bodyPr>
            <a:normAutofit/>
          </a:bodyPr>
          <a:lstStyle/>
          <a:p>
            <a:r>
              <a:rPr lang="en-US"/>
              <a:t>What is renewable energy?</a:t>
            </a:r>
            <a:endParaRPr lang="hu-HU" dirty="0"/>
          </a:p>
        </p:txBody>
      </p:sp>
      <p:sp>
        <p:nvSpPr>
          <p:cNvPr id="3" name="Tartalom helye 2">
            <a:extLst>
              <a:ext uri="{FF2B5EF4-FFF2-40B4-BE49-F238E27FC236}">
                <a16:creationId xmlns:a16="http://schemas.microsoft.com/office/drawing/2014/main" id="{D96EAA9D-0C19-A2CB-DB7E-ABBEA8D42806}"/>
              </a:ext>
            </a:extLst>
          </p:cNvPr>
          <p:cNvSpPr>
            <a:spLocks noGrp="1"/>
          </p:cNvSpPr>
          <p:nvPr>
            <p:ph idx="1"/>
          </p:nvPr>
        </p:nvSpPr>
        <p:spPr>
          <a:xfrm>
            <a:off x="5112160" y="1862274"/>
            <a:ext cx="5315742" cy="3368347"/>
          </a:xfrm>
        </p:spPr>
        <p:txBody>
          <a:bodyPr>
            <a:normAutofit/>
          </a:bodyPr>
          <a:lstStyle/>
          <a:p>
            <a:r>
              <a:rPr lang="en-US">
                <a:solidFill>
                  <a:srgbClr val="FFFFFE"/>
                </a:solidFill>
              </a:rPr>
              <a:t>Energy source won’t run out</a:t>
            </a:r>
          </a:p>
          <a:p>
            <a:r>
              <a:rPr lang="en-US">
                <a:solidFill>
                  <a:srgbClr val="FFFFFE"/>
                </a:solidFill>
              </a:rPr>
              <a:t>Usually has a low carbon footprint</a:t>
            </a:r>
          </a:p>
          <a:p>
            <a:r>
              <a:rPr lang="en-US">
                <a:solidFill>
                  <a:srgbClr val="FFFFFE"/>
                </a:solidFill>
              </a:rPr>
              <a:t>Examples include:</a:t>
            </a:r>
          </a:p>
          <a:p>
            <a:pPr lvl="1"/>
            <a:r>
              <a:rPr lang="en-US">
                <a:solidFill>
                  <a:srgbClr val="FFFFFE"/>
                </a:solidFill>
              </a:rPr>
              <a:t>Wind</a:t>
            </a:r>
          </a:p>
          <a:p>
            <a:pPr lvl="1"/>
            <a:r>
              <a:rPr lang="en-US">
                <a:solidFill>
                  <a:srgbClr val="FFFFFE"/>
                </a:solidFill>
              </a:rPr>
              <a:t>Solar</a:t>
            </a:r>
          </a:p>
          <a:p>
            <a:pPr lvl="1"/>
            <a:r>
              <a:rPr lang="en-US">
                <a:solidFill>
                  <a:srgbClr val="FFFFFE"/>
                </a:solidFill>
              </a:rPr>
              <a:t>Hydroelectric</a:t>
            </a:r>
          </a:p>
          <a:p>
            <a:pPr lvl="1"/>
            <a:r>
              <a:rPr lang="en-US">
                <a:solidFill>
                  <a:srgbClr val="FFFFFE"/>
                </a:solidFill>
              </a:rPr>
              <a:t>Bioenergy (organic matter burnt for energy)</a:t>
            </a:r>
            <a:endParaRPr lang="hu-HU">
              <a:solidFill>
                <a:srgbClr val="FFFFFE"/>
              </a:solidFill>
            </a:endParaRPr>
          </a:p>
        </p:txBody>
      </p:sp>
      <p:sp>
        <p:nvSpPr>
          <p:cNvPr id="66" name="Isosceles Triangle 39">
            <a:extLst>
              <a:ext uri="{FF2B5EF4-FFF2-40B4-BE49-F238E27FC236}">
                <a16:creationId xmlns:a16="http://schemas.microsoft.com/office/drawing/2014/main" id="{7DC56226-648F-4399-93F6-94D24B604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219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C0AD34-689A-4954-B857-28A56A031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F251E5-B061-410C-B249-58C6857613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5820E53A-A780-41CF-9B04-52B707A568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9A337230-F2D4-4984-B33B-BD5732CA7F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50374BA-0847-4D86-BDAD-B3616B48AC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756B05EF-64B2-4E1A-BEE2-2C91CEE4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8EAC8528-3758-4668-AC4F-7A1ED80AA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C60E31E-3A6D-4751-A2B9-6D6BBD3F42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BDA3DA6A-3268-4B0F-AEE7-DAA73B1F39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2998BF04-8D3F-4A2A-99F5-4CA4E8CEAC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0634B53A-D297-4948-A6D6-F6A97EA302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4E8DB691-0BA0-400D-800A-75BC377428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AFAFDDA3-AC41-4CF2-94B8-57BB1C5E5C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4A15B2B0-A771-4DFA-9D23-CB066DAE7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6181A0C3-EE79-45C0-B2F7-3EFDF30C92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15E0117B-FD22-48B9-9C77-A8B559036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8E85FCEE-A313-4486-8C87-02810F6930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1C675BF2-101E-485B-8567-6DAC3E2E56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FB45911A-8248-42F7-B3EB-A00DB57200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5BB462F8-D1E7-49F8-BC68-C084D693D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A42670A7-31BD-4399-A52B-58F7DC2CD8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9A3D52C0-9637-4872-BE90-954269A97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3C8A97F0-11E5-4091-BFF3-12036C2E24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Kép 4" descr="A képen fű, szélmalom, kültéri, kültéri objektum látható&#10;&#10;Automatikusan generált leírás">
            <a:extLst>
              <a:ext uri="{FF2B5EF4-FFF2-40B4-BE49-F238E27FC236}">
                <a16:creationId xmlns:a16="http://schemas.microsoft.com/office/drawing/2014/main" id="{41107940-E73C-039C-B664-01F7239F0EF5}"/>
              </a:ext>
            </a:extLst>
          </p:cNvPr>
          <p:cNvPicPr>
            <a:picLocks noChangeAspect="1"/>
          </p:cNvPicPr>
          <p:nvPr/>
        </p:nvPicPr>
        <p:blipFill rotWithShape="1">
          <a:blip r:embed="rId2"/>
          <a:srcRect t="15728" r="-1" b="-1"/>
          <a:stretch/>
        </p:blipFill>
        <p:spPr>
          <a:xfrm>
            <a:off x="20" y="227"/>
            <a:ext cx="12191675" cy="6858000"/>
          </a:xfrm>
          <a:prstGeom prst="rect">
            <a:avLst/>
          </a:prstGeom>
        </p:spPr>
      </p:pic>
      <p:sp>
        <p:nvSpPr>
          <p:cNvPr id="35" name="Rectangle 34">
            <a:extLst>
              <a:ext uri="{FF2B5EF4-FFF2-40B4-BE49-F238E27FC236}">
                <a16:creationId xmlns:a16="http://schemas.microsoft.com/office/drawing/2014/main" id="{0D46847E-DF7B-4BE5-BA10-97AFF961C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4042" y="1186483"/>
            <a:ext cx="8843596" cy="50541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27E50E2-800F-4574-8926-D1DB68914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9293" y="1776933"/>
            <a:ext cx="8845667" cy="3536419"/>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A010A526-B3DB-69D3-847D-B557D6428260}"/>
              </a:ext>
            </a:extLst>
          </p:cNvPr>
          <p:cNvSpPr>
            <a:spLocks noGrp="1"/>
          </p:cNvSpPr>
          <p:nvPr>
            <p:ph type="title"/>
          </p:nvPr>
        </p:nvSpPr>
        <p:spPr>
          <a:xfrm>
            <a:off x="2077181" y="2358391"/>
            <a:ext cx="2714952" cy="2453676"/>
          </a:xfrm>
        </p:spPr>
        <p:txBody>
          <a:bodyPr>
            <a:normAutofit/>
          </a:bodyPr>
          <a:lstStyle/>
          <a:p>
            <a:r>
              <a:rPr lang="en-US" dirty="0"/>
              <a:t>“Clean” energy</a:t>
            </a:r>
            <a:endParaRPr lang="hu-HU" dirty="0"/>
          </a:p>
        </p:txBody>
      </p:sp>
      <p:sp>
        <p:nvSpPr>
          <p:cNvPr id="3" name="Tartalom helye 2">
            <a:extLst>
              <a:ext uri="{FF2B5EF4-FFF2-40B4-BE49-F238E27FC236}">
                <a16:creationId xmlns:a16="http://schemas.microsoft.com/office/drawing/2014/main" id="{F62A0490-B2C9-2F10-AC5B-7CF721E8415B}"/>
              </a:ext>
            </a:extLst>
          </p:cNvPr>
          <p:cNvSpPr>
            <a:spLocks noGrp="1"/>
          </p:cNvSpPr>
          <p:nvPr>
            <p:ph idx="1"/>
          </p:nvPr>
        </p:nvSpPr>
        <p:spPr>
          <a:xfrm>
            <a:off x="5112160" y="1862274"/>
            <a:ext cx="5315742" cy="3368347"/>
          </a:xfrm>
        </p:spPr>
        <p:txBody>
          <a:bodyPr>
            <a:normAutofit/>
          </a:bodyPr>
          <a:lstStyle/>
          <a:p>
            <a:r>
              <a:rPr lang="en-US" dirty="0">
                <a:solidFill>
                  <a:srgbClr val="FFFFFE"/>
                </a:solidFill>
              </a:rPr>
              <a:t>Low carbon emissions or low general pollution</a:t>
            </a:r>
          </a:p>
          <a:p>
            <a:r>
              <a:rPr lang="en-US" dirty="0">
                <a:solidFill>
                  <a:srgbClr val="FFFFFE"/>
                </a:solidFill>
              </a:rPr>
              <a:t>Doesn’t need to be renewable</a:t>
            </a:r>
          </a:p>
          <a:p>
            <a:r>
              <a:rPr lang="en-US" dirty="0">
                <a:solidFill>
                  <a:srgbClr val="FFFFFE"/>
                </a:solidFill>
              </a:rPr>
              <a:t>Nuclear energy is widely considered clean</a:t>
            </a:r>
            <a:endParaRPr lang="hu-HU" dirty="0">
              <a:solidFill>
                <a:srgbClr val="FFFFFE"/>
              </a:solidFill>
            </a:endParaRPr>
          </a:p>
        </p:txBody>
      </p:sp>
      <p:sp>
        <p:nvSpPr>
          <p:cNvPr id="39" name="Isosceles Triangle 39">
            <a:extLst>
              <a:ext uri="{FF2B5EF4-FFF2-40B4-BE49-F238E27FC236}">
                <a16:creationId xmlns:a16="http://schemas.microsoft.com/office/drawing/2014/main" id="{7DC56226-648F-4399-93F6-94D24B604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1956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A60043-F68C-B8F5-8120-71E1EEF119A7}"/>
              </a:ext>
            </a:extLst>
          </p:cNvPr>
          <p:cNvSpPr>
            <a:spLocks noGrp="1"/>
          </p:cNvSpPr>
          <p:nvPr>
            <p:ph type="title"/>
          </p:nvPr>
        </p:nvSpPr>
        <p:spPr/>
        <p:txBody>
          <a:bodyPr/>
          <a:lstStyle/>
          <a:p>
            <a:r>
              <a:rPr lang="en-US" dirty="0"/>
              <a:t>Pros and cons of renewables</a:t>
            </a:r>
            <a:endParaRPr lang="hu-HU" dirty="0"/>
          </a:p>
        </p:txBody>
      </p:sp>
      <p:sp>
        <p:nvSpPr>
          <p:cNvPr id="3" name="Tartalom helye 2">
            <a:extLst>
              <a:ext uri="{FF2B5EF4-FFF2-40B4-BE49-F238E27FC236}">
                <a16:creationId xmlns:a16="http://schemas.microsoft.com/office/drawing/2014/main" id="{822196C1-401C-73CF-17CF-8E0F368C9804}"/>
              </a:ext>
            </a:extLst>
          </p:cNvPr>
          <p:cNvSpPr>
            <a:spLocks noGrp="1"/>
          </p:cNvSpPr>
          <p:nvPr>
            <p:ph idx="1"/>
          </p:nvPr>
        </p:nvSpPr>
        <p:spPr/>
        <p:txBody>
          <a:bodyPr/>
          <a:lstStyle/>
          <a:p>
            <a:r>
              <a:rPr lang="en-US" dirty="0"/>
              <a:t>Pros:</a:t>
            </a:r>
          </a:p>
          <a:p>
            <a:pPr lvl="1"/>
            <a:r>
              <a:rPr lang="en-US" dirty="0"/>
              <a:t>Low pollution and carbon footprint</a:t>
            </a:r>
          </a:p>
          <a:p>
            <a:pPr lvl="1"/>
            <a:r>
              <a:rPr lang="en-US" dirty="0"/>
              <a:t>Doesn’t deplete land resources (with little exceptions)</a:t>
            </a:r>
          </a:p>
          <a:p>
            <a:pPr lvl="1"/>
            <a:r>
              <a:rPr lang="en-US" dirty="0"/>
              <a:t>Source won’t run out</a:t>
            </a:r>
          </a:p>
          <a:p>
            <a:r>
              <a:rPr lang="en-US" dirty="0"/>
              <a:t>Cons:</a:t>
            </a:r>
          </a:p>
          <a:p>
            <a:pPr lvl="1"/>
            <a:r>
              <a:rPr lang="en-US" dirty="0"/>
              <a:t>More expensive than fossil fuels/natural gas</a:t>
            </a:r>
          </a:p>
          <a:p>
            <a:pPr lvl="1"/>
            <a:r>
              <a:rPr lang="en-US" dirty="0"/>
              <a:t>Unpredictable power shortages due to weather</a:t>
            </a:r>
            <a:endParaRPr lang="hu-HU" dirty="0"/>
          </a:p>
        </p:txBody>
      </p:sp>
    </p:spTree>
    <p:extLst>
      <p:ext uri="{BB962C8B-B14F-4D97-AF65-F5344CB8AC3E}">
        <p14:creationId xmlns:p14="http://schemas.microsoft.com/office/powerpoint/2010/main" val="202535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5" name="Rectangle 111">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13">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7"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Cím 1">
            <a:extLst>
              <a:ext uri="{FF2B5EF4-FFF2-40B4-BE49-F238E27FC236}">
                <a16:creationId xmlns:a16="http://schemas.microsoft.com/office/drawing/2014/main" id="{BAD02A9B-C177-2E3F-23D2-C5B5A2AB5648}"/>
              </a:ext>
            </a:extLst>
          </p:cNvPr>
          <p:cNvSpPr>
            <a:spLocks noGrp="1"/>
          </p:cNvSpPr>
          <p:nvPr>
            <p:ph type="title"/>
          </p:nvPr>
        </p:nvSpPr>
        <p:spPr>
          <a:xfrm>
            <a:off x="7269686" y="795527"/>
            <a:ext cx="4123738" cy="1433323"/>
          </a:xfrm>
        </p:spPr>
        <p:txBody>
          <a:bodyPr>
            <a:normAutofit/>
          </a:bodyPr>
          <a:lstStyle/>
          <a:p>
            <a:pPr algn="l"/>
            <a:r>
              <a:rPr lang="en-US" sz="3200">
                <a:solidFill>
                  <a:schemeClr val="tx2"/>
                </a:solidFill>
              </a:rPr>
              <a:t>Global power sources</a:t>
            </a:r>
            <a:endParaRPr lang="hu-HU" sz="3200">
              <a:solidFill>
                <a:schemeClr val="tx2"/>
              </a:solidFill>
            </a:endParaRPr>
          </a:p>
        </p:txBody>
      </p:sp>
      <p:sp>
        <p:nvSpPr>
          <p:cNvPr id="168" name="Rectangle 136">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Ábra 6">
            <a:extLst>
              <a:ext uri="{FF2B5EF4-FFF2-40B4-BE49-F238E27FC236}">
                <a16:creationId xmlns:a16="http://schemas.microsoft.com/office/drawing/2014/main" id="{4772BDCC-DF60-D5D3-4D9F-B51A218FAF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2115" y="1428710"/>
            <a:ext cx="5641848" cy="3982480"/>
          </a:xfrm>
          <a:prstGeom prst="rect">
            <a:avLst/>
          </a:prstGeom>
          <a:ln w="12700">
            <a:noFill/>
          </a:ln>
        </p:spPr>
      </p:pic>
      <p:sp>
        <p:nvSpPr>
          <p:cNvPr id="107" name="Content Placeholder 8">
            <a:extLst>
              <a:ext uri="{FF2B5EF4-FFF2-40B4-BE49-F238E27FC236}">
                <a16:creationId xmlns:a16="http://schemas.microsoft.com/office/drawing/2014/main" id="{2A19B506-B6A9-F48E-94E8-08E816372F99}"/>
              </a:ext>
            </a:extLst>
          </p:cNvPr>
          <p:cNvSpPr>
            <a:spLocks noGrp="1"/>
          </p:cNvSpPr>
          <p:nvPr>
            <p:ph idx="1"/>
          </p:nvPr>
        </p:nvSpPr>
        <p:spPr>
          <a:xfrm>
            <a:off x="7293817" y="2338388"/>
            <a:ext cx="4099607" cy="3678237"/>
          </a:xfrm>
        </p:spPr>
        <p:txBody>
          <a:bodyPr>
            <a:normAutofit fontScale="92500" lnSpcReduction="20000"/>
          </a:bodyPr>
          <a:lstStyle/>
          <a:p>
            <a:pPr>
              <a:buClr>
                <a:srgbClr val="EDA32D"/>
              </a:buClr>
            </a:pPr>
            <a:r>
              <a:rPr lang="en-US" dirty="0"/>
              <a:t>According to British Petrol the most common power sources during 2021 were the following:</a:t>
            </a:r>
          </a:p>
          <a:p>
            <a:pPr lvl="1">
              <a:buClr>
                <a:srgbClr val="EDA32D"/>
              </a:buClr>
            </a:pPr>
            <a:r>
              <a:rPr lang="en-US" dirty="0"/>
              <a:t>Coal</a:t>
            </a:r>
          </a:p>
          <a:p>
            <a:pPr lvl="1">
              <a:buClr>
                <a:srgbClr val="EDA32D"/>
              </a:buClr>
            </a:pPr>
            <a:r>
              <a:rPr lang="en-US" dirty="0"/>
              <a:t>Gas</a:t>
            </a:r>
          </a:p>
          <a:p>
            <a:pPr lvl="1">
              <a:buClr>
                <a:srgbClr val="EDA32D"/>
              </a:buClr>
            </a:pPr>
            <a:r>
              <a:rPr lang="en-US" dirty="0"/>
              <a:t>Hydroelectric</a:t>
            </a:r>
          </a:p>
          <a:p>
            <a:pPr lvl="1">
              <a:buClr>
                <a:srgbClr val="EDA32D"/>
              </a:buClr>
            </a:pPr>
            <a:r>
              <a:rPr lang="en-US" dirty="0"/>
              <a:t>Nuclear</a:t>
            </a:r>
          </a:p>
          <a:p>
            <a:pPr lvl="1">
              <a:buClr>
                <a:srgbClr val="EDA32D"/>
              </a:buClr>
            </a:pPr>
            <a:r>
              <a:rPr lang="en-US" dirty="0"/>
              <a:t>Wind</a:t>
            </a:r>
          </a:p>
          <a:p>
            <a:pPr lvl="1">
              <a:buClr>
                <a:srgbClr val="EDA32D"/>
              </a:buClr>
            </a:pPr>
            <a:r>
              <a:rPr lang="en-US" dirty="0"/>
              <a:t>Oil</a:t>
            </a:r>
          </a:p>
          <a:p>
            <a:pPr lvl="1">
              <a:buClr>
                <a:srgbClr val="EDA32D"/>
              </a:buClr>
            </a:pPr>
            <a:r>
              <a:rPr lang="en-US" dirty="0"/>
              <a:t>Solar</a:t>
            </a:r>
          </a:p>
          <a:p>
            <a:pPr lvl="1">
              <a:buClr>
                <a:srgbClr val="EDA32D"/>
              </a:buClr>
            </a:pPr>
            <a:r>
              <a:rPr lang="en-US" dirty="0"/>
              <a:t>Bioenergy</a:t>
            </a:r>
          </a:p>
          <a:p>
            <a:pPr lvl="1">
              <a:buClr>
                <a:srgbClr val="EDA32D"/>
              </a:buClr>
            </a:pPr>
            <a:r>
              <a:rPr lang="en-US" dirty="0"/>
              <a:t>Other</a:t>
            </a:r>
          </a:p>
          <a:p>
            <a:pPr lvl="1">
              <a:buClr>
                <a:srgbClr val="EDA32D"/>
              </a:buClr>
            </a:pPr>
            <a:endParaRPr lang="en-US" dirty="0"/>
          </a:p>
        </p:txBody>
      </p:sp>
    </p:spTree>
    <p:extLst>
      <p:ext uri="{BB962C8B-B14F-4D97-AF65-F5344CB8AC3E}">
        <p14:creationId xmlns:p14="http://schemas.microsoft.com/office/powerpoint/2010/main" val="389328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984687B-789E-453B-921F-7804CCA6B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0495A546-1866-442A-8EF9-B683FCB39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FC9B1F-EB6E-40D2-8261-0142E7326F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08DB0E74-FB47-4298-AF40-FAC8939F9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08813488-5B66-4FB7-A177-9B9B4658D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235E4BF3-25DA-41E9-B880-A0DC6C1EF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813C1F92-ED6B-4F19-9415-BFB5B5B5A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9E40EF46-D7B9-447E-ACB4-D78972199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23CAE24-12FF-43D7-A6C0-6AA792E3AB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B372F5DB-BF3F-4325-85B0-CDCE7A6A68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B25A9653-2959-449B-BA93-64D5656B1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3D52E0-024E-49EA-B58E-AFCB54B930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B42DB067-C8BB-4763-B3AC-A1AFC1F94C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4BFADE60-883C-490B-8717-29178631E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276CDC4A-1010-43AB-BD13-E9BC487D6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E6DA892F-7AE7-4A83-9BFB-D5FDBA16D9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2079130B-2394-449B-80DB-0B9946C7B6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2F852A68-5FD2-4BD4-902A-37D580B79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1CD48066-FF17-425E-9EEC-795CD0CA40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374D862B-A8E1-4CB9-8529-077C6DBA5C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5A3B1A83-9C72-4407-A5BF-A9EAA5C4D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C73AF399-B36E-419F-92C0-533EFBD9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Cím 1">
            <a:extLst>
              <a:ext uri="{FF2B5EF4-FFF2-40B4-BE49-F238E27FC236}">
                <a16:creationId xmlns:a16="http://schemas.microsoft.com/office/drawing/2014/main" id="{59EBD29B-FEAB-7E85-97BD-40303281A088}"/>
              </a:ext>
            </a:extLst>
          </p:cNvPr>
          <p:cNvSpPr>
            <a:spLocks noGrp="1"/>
          </p:cNvSpPr>
          <p:nvPr>
            <p:ph type="title"/>
          </p:nvPr>
        </p:nvSpPr>
        <p:spPr>
          <a:xfrm>
            <a:off x="888631" y="1477651"/>
            <a:ext cx="3756774" cy="4575659"/>
          </a:xfrm>
        </p:spPr>
        <p:txBody>
          <a:bodyPr anchor="t">
            <a:normAutofit/>
          </a:bodyPr>
          <a:lstStyle/>
          <a:p>
            <a:pPr algn="l"/>
            <a:r>
              <a:rPr lang="en-US" sz="5400">
                <a:solidFill>
                  <a:schemeClr val="accent1"/>
                </a:solidFill>
              </a:rPr>
              <a:t>Solar energy</a:t>
            </a:r>
            <a:endParaRPr lang="hu-HU" sz="5400">
              <a:solidFill>
                <a:schemeClr val="accent1"/>
              </a:solidFill>
            </a:endParaRPr>
          </a:p>
        </p:txBody>
      </p:sp>
      <p:sp>
        <p:nvSpPr>
          <p:cNvPr id="33" name="Isosceles Triangle 32">
            <a:extLst>
              <a:ext uri="{FF2B5EF4-FFF2-40B4-BE49-F238E27FC236}">
                <a16:creationId xmlns:a16="http://schemas.microsoft.com/office/drawing/2014/main" id="{3F39476B-1A6D-47CB-AC7A-FB87EF003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27553" y="1375241"/>
            <a:ext cx="175681" cy="1665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dirty="0"/>
          </a:p>
        </p:txBody>
      </p:sp>
      <p:sp>
        <p:nvSpPr>
          <p:cNvPr id="3" name="Tartalom helye 2">
            <a:extLst>
              <a:ext uri="{FF2B5EF4-FFF2-40B4-BE49-F238E27FC236}">
                <a16:creationId xmlns:a16="http://schemas.microsoft.com/office/drawing/2014/main" id="{FEA22ADB-5A99-CE5D-8534-45941006F404}"/>
              </a:ext>
            </a:extLst>
          </p:cNvPr>
          <p:cNvSpPr>
            <a:spLocks noGrp="1"/>
          </p:cNvSpPr>
          <p:nvPr>
            <p:ph idx="1"/>
          </p:nvPr>
        </p:nvSpPr>
        <p:spPr>
          <a:xfrm>
            <a:off x="5239764" y="1477651"/>
            <a:ext cx="6160555" cy="4575660"/>
          </a:xfrm>
        </p:spPr>
        <p:txBody>
          <a:bodyPr anchor="t">
            <a:normAutofit/>
          </a:bodyPr>
          <a:lstStyle/>
          <a:p>
            <a:r>
              <a:rPr lang="en-US" dirty="0"/>
              <a:t>Solar panels</a:t>
            </a:r>
          </a:p>
          <a:p>
            <a:pPr lvl="1"/>
            <a:r>
              <a:rPr lang="en-US" dirty="0"/>
              <a:t>Can be generated locally (on rooftops)</a:t>
            </a:r>
          </a:p>
          <a:p>
            <a:pPr lvl="1"/>
            <a:r>
              <a:rPr lang="en-US" dirty="0"/>
              <a:t>Dependent on location</a:t>
            </a:r>
          </a:p>
          <a:p>
            <a:pPr lvl="1"/>
            <a:r>
              <a:rPr lang="en-US" dirty="0"/>
              <a:t>Makes 9kWh/m</a:t>
            </a:r>
            <a:r>
              <a:rPr lang="en-US" baseline="30000" dirty="0"/>
              <a:t>2</a:t>
            </a:r>
            <a:r>
              <a:rPr lang="en-US" dirty="0"/>
              <a:t> on average</a:t>
            </a:r>
          </a:p>
          <a:p>
            <a:r>
              <a:rPr lang="en-US" dirty="0"/>
              <a:t>Mirror array complex (CSP)</a:t>
            </a:r>
          </a:p>
          <a:p>
            <a:pPr lvl="1"/>
            <a:r>
              <a:rPr lang="en-US" dirty="0"/>
              <a:t>Requires empty field</a:t>
            </a:r>
          </a:p>
          <a:p>
            <a:pPr lvl="1"/>
            <a:r>
              <a:rPr lang="en-US" dirty="0"/>
              <a:t>Dependent on location</a:t>
            </a:r>
          </a:p>
          <a:p>
            <a:pPr lvl="1"/>
            <a:r>
              <a:rPr lang="en-US" dirty="0"/>
              <a:t>Generally higher energy output than solar panels</a:t>
            </a:r>
            <a:endParaRPr lang="hu-HU" dirty="0"/>
          </a:p>
        </p:txBody>
      </p:sp>
      <p:pic>
        <p:nvPicPr>
          <p:cNvPr id="5" name="Kép 4" descr="A képen fű, égbolt, kültéri, mező látható&#10;&#10;Automatikusan generált leírás">
            <a:extLst>
              <a:ext uri="{FF2B5EF4-FFF2-40B4-BE49-F238E27FC236}">
                <a16:creationId xmlns:a16="http://schemas.microsoft.com/office/drawing/2014/main" id="{85F733D4-F8F3-DBFB-B2FC-F8FA84768ACF}"/>
              </a:ext>
            </a:extLst>
          </p:cNvPr>
          <p:cNvPicPr>
            <a:picLocks noChangeAspect="1"/>
          </p:cNvPicPr>
          <p:nvPr/>
        </p:nvPicPr>
        <p:blipFill>
          <a:blip r:embed="rId2"/>
          <a:stretch>
            <a:fillRect/>
          </a:stretch>
        </p:blipFill>
        <p:spPr>
          <a:xfrm>
            <a:off x="122679" y="2546723"/>
            <a:ext cx="4947355" cy="2782887"/>
          </a:xfrm>
          <a:prstGeom prst="rect">
            <a:avLst/>
          </a:prstGeom>
        </p:spPr>
      </p:pic>
    </p:spTree>
    <p:extLst>
      <p:ext uri="{BB962C8B-B14F-4D97-AF65-F5344CB8AC3E}">
        <p14:creationId xmlns:p14="http://schemas.microsoft.com/office/powerpoint/2010/main" val="3264890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67886CDC-9249-DEC0-4360-728C892030FC}"/>
              </a:ext>
            </a:extLst>
          </p:cNvPr>
          <p:cNvSpPr>
            <a:spLocks noGrp="1"/>
          </p:cNvSpPr>
          <p:nvPr>
            <p:ph type="title"/>
          </p:nvPr>
        </p:nvSpPr>
        <p:spPr>
          <a:xfrm>
            <a:off x="645459" y="960120"/>
            <a:ext cx="3865695" cy="4171278"/>
          </a:xfrm>
        </p:spPr>
        <p:txBody>
          <a:bodyPr>
            <a:normAutofit/>
          </a:bodyPr>
          <a:lstStyle/>
          <a:p>
            <a:pPr algn="r"/>
            <a:r>
              <a:rPr lang="en-US" sz="4400">
                <a:solidFill>
                  <a:schemeClr val="tx1"/>
                </a:solidFill>
              </a:rPr>
              <a:t>Mirror array complex (CSP)</a:t>
            </a:r>
            <a:endParaRPr lang="hu-HU" sz="4400">
              <a:solidFill>
                <a:schemeClr val="tx1"/>
              </a:solidFill>
            </a:endParaRP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Tartalom helye 2">
            <a:extLst>
              <a:ext uri="{FF2B5EF4-FFF2-40B4-BE49-F238E27FC236}">
                <a16:creationId xmlns:a16="http://schemas.microsoft.com/office/drawing/2014/main" id="{55C2ECC6-7E0F-AF79-9AF0-2E1A90E17B34}"/>
              </a:ext>
            </a:extLst>
          </p:cNvPr>
          <p:cNvSpPr>
            <a:spLocks noGrp="1"/>
          </p:cNvSpPr>
          <p:nvPr>
            <p:ph idx="1"/>
          </p:nvPr>
        </p:nvSpPr>
        <p:spPr>
          <a:xfrm>
            <a:off x="4983164" y="960120"/>
            <a:ext cx="5511800" cy="4171278"/>
          </a:xfrm>
        </p:spPr>
        <p:txBody>
          <a:bodyPr>
            <a:normAutofit fontScale="92500" lnSpcReduction="20000"/>
          </a:bodyPr>
          <a:lstStyle/>
          <a:p>
            <a:pPr>
              <a:lnSpc>
                <a:spcPct val="110000"/>
              </a:lnSpc>
            </a:pPr>
            <a:r>
              <a:rPr lang="en-US" sz="1500"/>
              <a:t>Tower system:</a:t>
            </a:r>
          </a:p>
          <a:p>
            <a:pPr lvl="1">
              <a:lnSpc>
                <a:spcPct val="110000"/>
              </a:lnSpc>
            </a:pPr>
            <a:r>
              <a:rPr lang="en-US" sz="1500"/>
              <a:t>Mirrors concentrate solar power onto a water tower</a:t>
            </a:r>
          </a:p>
          <a:p>
            <a:pPr lvl="1">
              <a:lnSpc>
                <a:spcPct val="110000"/>
              </a:lnSpc>
            </a:pPr>
            <a:r>
              <a:rPr lang="en-US" sz="1500"/>
              <a:t>The water turned to steam runs through a turbine</a:t>
            </a:r>
          </a:p>
          <a:p>
            <a:pPr lvl="1">
              <a:lnSpc>
                <a:spcPct val="110000"/>
              </a:lnSpc>
            </a:pPr>
            <a:r>
              <a:rPr lang="en-US" sz="1500"/>
              <a:t>The water gets forced back to the tower</a:t>
            </a:r>
          </a:p>
          <a:p>
            <a:pPr>
              <a:lnSpc>
                <a:spcPct val="110000"/>
              </a:lnSpc>
            </a:pPr>
            <a:r>
              <a:rPr lang="en-US" sz="1500"/>
              <a:t>Pipe system:</a:t>
            </a:r>
          </a:p>
          <a:p>
            <a:pPr lvl="1">
              <a:lnSpc>
                <a:spcPct val="110000"/>
              </a:lnSpc>
            </a:pPr>
            <a:r>
              <a:rPr lang="en-US" sz="1500"/>
              <a:t>Linear:</a:t>
            </a:r>
          </a:p>
          <a:p>
            <a:pPr lvl="2">
              <a:lnSpc>
                <a:spcPct val="110000"/>
              </a:lnSpc>
            </a:pPr>
            <a:r>
              <a:rPr lang="en-US" sz="1500"/>
              <a:t>Mirrors placed flat on the ground with a pipe above them</a:t>
            </a:r>
          </a:p>
          <a:p>
            <a:pPr lvl="2">
              <a:lnSpc>
                <a:spcPct val="110000"/>
              </a:lnSpc>
            </a:pPr>
            <a:r>
              <a:rPr lang="en-US" sz="1500"/>
              <a:t>Pipe contains water or thermal oil that gets heated up</a:t>
            </a:r>
          </a:p>
          <a:p>
            <a:pPr lvl="2">
              <a:lnSpc>
                <a:spcPct val="110000"/>
              </a:lnSpc>
            </a:pPr>
            <a:r>
              <a:rPr lang="en-US" sz="1500"/>
              <a:t>Heated up liquid turned gas runs through a turbine and repeats</a:t>
            </a:r>
          </a:p>
          <a:p>
            <a:pPr lvl="1">
              <a:lnSpc>
                <a:spcPct val="110000"/>
              </a:lnSpc>
            </a:pPr>
            <a:r>
              <a:rPr lang="en-US" sz="1500"/>
              <a:t>Parabolic:</a:t>
            </a:r>
          </a:p>
          <a:p>
            <a:pPr lvl="2">
              <a:lnSpc>
                <a:spcPct val="110000"/>
              </a:lnSpc>
            </a:pPr>
            <a:r>
              <a:rPr lang="en-US" sz="1500"/>
              <a:t>Curved trough-shaped mirrors direct sunlight onto a pipe</a:t>
            </a:r>
          </a:p>
          <a:p>
            <a:pPr lvl="2">
              <a:lnSpc>
                <a:spcPct val="110000"/>
              </a:lnSpc>
            </a:pPr>
            <a:r>
              <a:rPr lang="en-US" sz="1500"/>
              <a:t>Rest of the process identical to linear</a:t>
            </a:r>
            <a:endParaRPr lang="hu-HU" sz="1500"/>
          </a:p>
        </p:txBody>
      </p:sp>
    </p:spTree>
    <p:extLst>
      <p:ext uri="{BB962C8B-B14F-4D97-AF65-F5344CB8AC3E}">
        <p14:creationId xmlns:p14="http://schemas.microsoft.com/office/powerpoint/2010/main" val="1634533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A517D76-CE12-47A5-BD95-9A8F05070B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A2F2F994-D93C-4552-B9AD-DA9E8C94B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502B8064-B713-4DB8-AC36-3E576B348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1D700A84-AE55-4EDE-A656-62806F504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E04FC3D0-B839-4900-B5C8-86C794457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731A8D63-72B9-496F-BB43-DDD90FC7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5B167ED7-B36F-4DDE-B273-7A309BD0F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1178D32B-E32A-4691-84EB-5FE693D3B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AB800FF0-63F8-4B30-96F4-E9601D02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A4616F81-02F6-4A18-949C-FB6CBA200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D31D2123-B363-42F3-8A04-43048C7B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C60973D3-0B9D-465C-8FD3-266BBA49E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C6655AC3-A1D6-4A0B-861F-F94CB5F0D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E8850C4A-AFA5-499E-8E1C-176A59C88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8C06F8D4-97B5-4836-AD19-2151421B0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89A2942D-1C1B-4AFF-9818-DA7B73EA4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2B61C5D3-5852-403F-B4BA-A64B93312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EF62A1A7-26C1-4804-93CB-A07F356CA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490A1082-3E3A-4C61-9613-910BB024A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5F452D69-A1DB-4A06-B933-896AED861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445D6626-A6F2-4475-922C-BE42D3365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4" name="Rectangle 33">
              <a:extLst>
                <a:ext uri="{FF2B5EF4-FFF2-40B4-BE49-F238E27FC236}">
                  <a16:creationId xmlns:a16="http://schemas.microsoft.com/office/drawing/2014/main" id="{0ECFEB13-5D98-43DB-8DFF-78327AE1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34">
              <a:extLst>
                <a:ext uri="{FF2B5EF4-FFF2-40B4-BE49-F238E27FC236}">
                  <a16:creationId xmlns:a16="http://schemas.microsoft.com/office/drawing/2014/main" id="{29DA4AFD-8D10-4660-A842-40F4D1434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F2DBAFF0-48F5-43BB-87C6-CE56A16B6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8" name="Rectangle 37">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1"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0"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1"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2"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3"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9"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Cím 1">
            <a:extLst>
              <a:ext uri="{FF2B5EF4-FFF2-40B4-BE49-F238E27FC236}">
                <a16:creationId xmlns:a16="http://schemas.microsoft.com/office/drawing/2014/main" id="{46E31582-9822-91AC-0BF5-73FBC38216B5}"/>
              </a:ext>
            </a:extLst>
          </p:cNvPr>
          <p:cNvSpPr>
            <a:spLocks noGrp="1"/>
          </p:cNvSpPr>
          <p:nvPr>
            <p:ph type="title"/>
          </p:nvPr>
        </p:nvSpPr>
        <p:spPr>
          <a:xfrm>
            <a:off x="1378425" y="5199797"/>
            <a:ext cx="3224264" cy="789673"/>
          </a:xfrm>
        </p:spPr>
        <p:txBody>
          <a:bodyPr vert="horz" lIns="228600" tIns="228600" rIns="228600" bIns="0" rtlCol="0" anchor="ctr">
            <a:normAutofit/>
          </a:bodyPr>
          <a:lstStyle/>
          <a:p>
            <a:pPr>
              <a:lnSpc>
                <a:spcPct val="80000"/>
              </a:lnSpc>
            </a:pPr>
            <a:r>
              <a:rPr lang="en-US" dirty="0">
                <a:solidFill>
                  <a:schemeClr val="bg1"/>
                </a:solidFill>
              </a:rPr>
              <a:t>Tower system</a:t>
            </a:r>
          </a:p>
        </p:txBody>
      </p:sp>
      <p:sp>
        <p:nvSpPr>
          <p:cNvPr id="61" name="Freeform: Shape 60">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Tartalom helye 4" descr="A képen elektronika, stadion látható&#10;&#10;Automatikusan generált leírás">
            <a:extLst>
              <a:ext uri="{FF2B5EF4-FFF2-40B4-BE49-F238E27FC236}">
                <a16:creationId xmlns:a16="http://schemas.microsoft.com/office/drawing/2014/main" id="{ADA59E10-711E-FE34-F6B0-F9806B80EF88}"/>
              </a:ext>
            </a:extLst>
          </p:cNvPr>
          <p:cNvPicPr>
            <a:picLocks noGrp="1" noChangeAspect="1"/>
          </p:cNvPicPr>
          <p:nvPr>
            <p:ph idx="1"/>
          </p:nvPr>
        </p:nvPicPr>
        <p:blipFill>
          <a:blip r:embed="rId2"/>
          <a:stretch>
            <a:fillRect/>
          </a:stretch>
        </p:blipFill>
        <p:spPr>
          <a:xfrm>
            <a:off x="643467" y="770722"/>
            <a:ext cx="5295896" cy="3548250"/>
          </a:xfrm>
          <a:prstGeom prst="rect">
            <a:avLst/>
          </a:prstGeom>
        </p:spPr>
      </p:pic>
      <p:pic>
        <p:nvPicPr>
          <p:cNvPr id="7" name="Kép 6" descr="A képen égbolt, talaj, kültéri látható&#10;&#10;Automatikusan generált leírás">
            <a:extLst>
              <a:ext uri="{FF2B5EF4-FFF2-40B4-BE49-F238E27FC236}">
                <a16:creationId xmlns:a16="http://schemas.microsoft.com/office/drawing/2014/main" id="{5E53D5F2-6DC8-3BA0-FF8C-556559B682D5}"/>
              </a:ext>
            </a:extLst>
          </p:cNvPr>
          <p:cNvPicPr>
            <a:picLocks noChangeAspect="1"/>
          </p:cNvPicPr>
          <p:nvPr/>
        </p:nvPicPr>
        <p:blipFill>
          <a:blip r:embed="rId3"/>
          <a:stretch>
            <a:fillRect/>
          </a:stretch>
        </p:blipFill>
        <p:spPr>
          <a:xfrm>
            <a:off x="6256867" y="829873"/>
            <a:ext cx="5300660" cy="3458680"/>
          </a:xfrm>
          <a:prstGeom prst="rect">
            <a:avLst/>
          </a:prstGeom>
        </p:spPr>
      </p:pic>
      <p:sp>
        <p:nvSpPr>
          <p:cNvPr id="8" name="Szövegdoboz 7">
            <a:extLst>
              <a:ext uri="{FF2B5EF4-FFF2-40B4-BE49-F238E27FC236}">
                <a16:creationId xmlns:a16="http://schemas.microsoft.com/office/drawing/2014/main" id="{310023BE-2437-1DE4-5A1E-A4A7827721ED}"/>
              </a:ext>
            </a:extLst>
          </p:cNvPr>
          <p:cNvSpPr txBox="1"/>
          <p:nvPr/>
        </p:nvSpPr>
        <p:spPr>
          <a:xfrm>
            <a:off x="6178401" y="5439582"/>
            <a:ext cx="5210172" cy="646331"/>
          </a:xfrm>
          <a:prstGeom prst="rect">
            <a:avLst/>
          </a:prstGeom>
          <a:noFill/>
        </p:spPr>
        <p:txBody>
          <a:bodyPr wrap="square" rtlCol="0">
            <a:spAutoFit/>
          </a:bodyPr>
          <a:lstStyle/>
          <a:p>
            <a:r>
              <a:rPr lang="en-US" sz="3600" dirty="0">
                <a:solidFill>
                  <a:schemeClr val="bg1"/>
                </a:solidFill>
              </a:rPr>
              <a:t>Pipe System (Parabolic)</a:t>
            </a:r>
            <a:endParaRPr lang="hu-HU" sz="3600" dirty="0">
              <a:solidFill>
                <a:schemeClr val="bg1"/>
              </a:solidFill>
            </a:endParaRPr>
          </a:p>
        </p:txBody>
      </p:sp>
    </p:spTree>
    <p:extLst>
      <p:ext uri="{BB962C8B-B14F-4D97-AF65-F5344CB8AC3E}">
        <p14:creationId xmlns:p14="http://schemas.microsoft.com/office/powerpoint/2010/main" val="1099775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DCECA6D-996A-491F-9000-A1C6DDAB3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ép 4" descr="A képen égbolt, kültéri, füst, utazás látható&#10;&#10;Automatikusan generált leírás">
            <a:extLst>
              <a:ext uri="{FF2B5EF4-FFF2-40B4-BE49-F238E27FC236}">
                <a16:creationId xmlns:a16="http://schemas.microsoft.com/office/drawing/2014/main" id="{18EF7C17-5EE1-3AD2-E042-B63C476AAE53}"/>
              </a:ext>
            </a:extLst>
          </p:cNvPr>
          <p:cNvPicPr>
            <a:picLocks noChangeAspect="1"/>
          </p:cNvPicPr>
          <p:nvPr/>
        </p:nvPicPr>
        <p:blipFill rotWithShape="1">
          <a:blip r:embed="rId2"/>
          <a:srcRect t="24998" r="-1" b="-1"/>
          <a:stretch/>
        </p:blipFill>
        <p:spPr>
          <a:xfrm>
            <a:off x="20" y="227"/>
            <a:ext cx="12191675" cy="6858000"/>
          </a:xfrm>
          <a:prstGeom prst="rect">
            <a:avLst/>
          </a:prstGeom>
        </p:spPr>
      </p:pic>
      <p:sp>
        <p:nvSpPr>
          <p:cNvPr id="12" name="Rectangle 11">
            <a:extLst>
              <a:ext uri="{FF2B5EF4-FFF2-40B4-BE49-F238E27FC236}">
                <a16:creationId xmlns:a16="http://schemas.microsoft.com/office/drawing/2014/main" id="{71B9E7F2-705C-4516-9EC3-E4E766F29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4760" y="0"/>
            <a:ext cx="6917240" cy="6858000"/>
          </a:xfrm>
          <a:prstGeom prst="rect">
            <a:avLst/>
          </a:prstGeom>
          <a:solidFill>
            <a:srgbClr val="000001">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4D407F9-E967-4A7C-ABD7-F02C785FD5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5" name="Freeform 5">
              <a:extLst>
                <a:ext uri="{FF2B5EF4-FFF2-40B4-BE49-F238E27FC236}">
                  <a16:creationId xmlns:a16="http://schemas.microsoft.com/office/drawing/2014/main" id="{3DF9C388-FC8A-45A4-A408-A212E6E13D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F7607279-0070-4A91-B096-F20D4BE74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9BF3ED43-9007-484E-9C1D-149764271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2F1D4685-22BB-4258-9723-E205A6D0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ADA3DD5F-22A5-4E26-B496-48BA3C2959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278CB988-737A-4B25-9D27-A302E2935C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2BD577E3-B807-4C27-827A-F67AF7717D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A5172FC1-C96D-49CF-94B5-C9F10E154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B866A937-A7D1-4172-990E-5DD1D713DA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96D52ADC-C82E-4210-8CE1-6FB4D8823B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A323351A-B9A8-4629-9C0A-6D19DE4B45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A533B1E1-5874-4F6E-95E1-34DD4FB7AA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1DEBD598-B4EF-4F00-869C-7EC7C94F3A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C4A09323-8C8A-4684-96DD-FA95EB298B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67FB5D8A-E60A-498F-86EF-0E8859B392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A6F733EF-C4C3-4EDD-9243-0DBF15A7E2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2138D957-6D1F-4B4C-97A4-3051A18F21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16A32565-55A7-4545-BD5E-54FED7D005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21579139-5196-420E-9427-874C3EFBDD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4">
              <a:extLst>
                <a:ext uri="{FF2B5EF4-FFF2-40B4-BE49-F238E27FC236}">
                  <a16:creationId xmlns:a16="http://schemas.microsoft.com/office/drawing/2014/main" id="{D1B2C7F4-5F3A-49F5-A1CF-88FA1DCF6F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5">
              <a:extLst>
                <a:ext uri="{FF2B5EF4-FFF2-40B4-BE49-F238E27FC236}">
                  <a16:creationId xmlns:a16="http://schemas.microsoft.com/office/drawing/2014/main" id="{E2CE0B70-3DD1-4A22-B05B-8A70A3372D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36">
            <a:extLst>
              <a:ext uri="{FF2B5EF4-FFF2-40B4-BE49-F238E27FC236}">
                <a16:creationId xmlns:a16="http://schemas.microsoft.com/office/drawing/2014/main" id="{96B6439A-6986-4ED1-9F17-A87907F27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5" name="Rectangle 37">
              <a:extLst>
                <a:ext uri="{FF2B5EF4-FFF2-40B4-BE49-F238E27FC236}">
                  <a16:creationId xmlns:a16="http://schemas.microsoft.com/office/drawing/2014/main" id="{4A416F24-F780-43FB-BC89-F41CC5802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22">
              <a:extLst>
                <a:ext uri="{FF2B5EF4-FFF2-40B4-BE49-F238E27FC236}">
                  <a16:creationId xmlns:a16="http://schemas.microsoft.com/office/drawing/2014/main" id="{DCD7711F-E8FC-4082-92BC-F6FCB1190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39">
              <a:extLst>
                <a:ext uri="{FF2B5EF4-FFF2-40B4-BE49-F238E27FC236}">
                  <a16:creationId xmlns:a16="http://schemas.microsoft.com/office/drawing/2014/main" id="{5C39E810-7538-48FC-A39E-D8DD2EBCBF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ím 1">
            <a:extLst>
              <a:ext uri="{FF2B5EF4-FFF2-40B4-BE49-F238E27FC236}">
                <a16:creationId xmlns:a16="http://schemas.microsoft.com/office/drawing/2014/main" id="{E49BB938-E728-91CF-338C-8304A1D9DD6D}"/>
              </a:ext>
            </a:extLst>
          </p:cNvPr>
          <p:cNvSpPr>
            <a:spLocks noGrp="1"/>
          </p:cNvSpPr>
          <p:nvPr>
            <p:ph type="title"/>
          </p:nvPr>
        </p:nvSpPr>
        <p:spPr>
          <a:xfrm>
            <a:off x="888631" y="2358391"/>
            <a:ext cx="3498979" cy="2453676"/>
          </a:xfrm>
        </p:spPr>
        <p:txBody>
          <a:bodyPr>
            <a:normAutofit/>
          </a:bodyPr>
          <a:lstStyle/>
          <a:p>
            <a:r>
              <a:rPr lang="en-US"/>
              <a:t>Clean, but not renewable</a:t>
            </a:r>
            <a:endParaRPr lang="hu-HU" dirty="0"/>
          </a:p>
        </p:txBody>
      </p:sp>
      <p:sp>
        <p:nvSpPr>
          <p:cNvPr id="3" name="Tartalom helye 2">
            <a:extLst>
              <a:ext uri="{FF2B5EF4-FFF2-40B4-BE49-F238E27FC236}">
                <a16:creationId xmlns:a16="http://schemas.microsoft.com/office/drawing/2014/main" id="{053A5F12-8F04-70BA-E10D-FCFFDA5E3601}"/>
              </a:ext>
            </a:extLst>
          </p:cNvPr>
          <p:cNvSpPr>
            <a:spLocks noGrp="1"/>
          </p:cNvSpPr>
          <p:nvPr>
            <p:ph idx="1"/>
          </p:nvPr>
        </p:nvSpPr>
        <p:spPr>
          <a:xfrm>
            <a:off x="6089649" y="803186"/>
            <a:ext cx="5310672" cy="5248622"/>
          </a:xfrm>
        </p:spPr>
        <p:txBody>
          <a:bodyPr>
            <a:normAutofit/>
          </a:bodyPr>
          <a:lstStyle/>
          <a:p>
            <a:r>
              <a:rPr lang="en-US" dirty="0">
                <a:solidFill>
                  <a:srgbClr val="FFFFFE"/>
                </a:solidFill>
              </a:rPr>
              <a:t>The cleanness nuclear energy is a somewhat debated topic</a:t>
            </a:r>
          </a:p>
          <a:p>
            <a:r>
              <a:rPr lang="en-US" dirty="0">
                <a:solidFill>
                  <a:srgbClr val="FFFFFE"/>
                </a:solidFill>
              </a:rPr>
              <a:t>If all safety precautions are followed, nuclear energy is clean</a:t>
            </a:r>
          </a:p>
          <a:p>
            <a:r>
              <a:rPr lang="en-US" dirty="0">
                <a:solidFill>
                  <a:srgbClr val="FFFFFE"/>
                </a:solidFill>
              </a:rPr>
              <a:t>Some disasters may happen from time to time</a:t>
            </a:r>
          </a:p>
          <a:p>
            <a:r>
              <a:rPr lang="en-US" dirty="0">
                <a:solidFill>
                  <a:srgbClr val="FFFFFE"/>
                </a:solidFill>
              </a:rPr>
              <a:t>Disasters are getting more uncommon due to better equipment and safety measures</a:t>
            </a:r>
          </a:p>
          <a:p>
            <a:r>
              <a:rPr lang="en-US" dirty="0">
                <a:solidFill>
                  <a:srgbClr val="FFFFFE"/>
                </a:solidFill>
              </a:rPr>
              <a:t>They work by heating water with the heat of nuclear fission, and the steam gained from it is driven through a turbine</a:t>
            </a:r>
            <a:endParaRPr lang="hu-HU" dirty="0">
              <a:solidFill>
                <a:srgbClr val="FFFFFE"/>
              </a:solidFill>
            </a:endParaRPr>
          </a:p>
        </p:txBody>
      </p:sp>
    </p:spTree>
    <p:extLst>
      <p:ext uri="{BB962C8B-B14F-4D97-AF65-F5344CB8AC3E}">
        <p14:creationId xmlns:p14="http://schemas.microsoft.com/office/powerpoint/2010/main" val="309015134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Atlasz">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{15579E8D-4C4E-4DDB-8FC5-B5FCFE303D93}tf16401371</Template>
  <TotalTime>99</TotalTime>
  <Words>583</Words>
  <Application>Microsoft Office PowerPoint</Application>
  <PresentationFormat>Szélesvásznú</PresentationFormat>
  <Paragraphs>80</Paragraphs>
  <Slides>12</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12</vt:i4>
      </vt:variant>
    </vt:vector>
  </HeadingPairs>
  <TitlesOfParts>
    <vt:vector size="16" baseType="lpstr">
      <vt:lpstr>Calibri Light</vt:lpstr>
      <vt:lpstr>Rockwell</vt:lpstr>
      <vt:lpstr>Wingdings</vt:lpstr>
      <vt:lpstr>Atlasz</vt:lpstr>
      <vt:lpstr>Renewable Energy</vt:lpstr>
      <vt:lpstr>What is renewable energy?</vt:lpstr>
      <vt:lpstr>“Clean” energy</vt:lpstr>
      <vt:lpstr>Pros and cons of renewables</vt:lpstr>
      <vt:lpstr>Global power sources</vt:lpstr>
      <vt:lpstr>Solar energy</vt:lpstr>
      <vt:lpstr>Mirror array complex (CSP)</vt:lpstr>
      <vt:lpstr>Tower system</vt:lpstr>
      <vt:lpstr>Clean, but not renewable</vt:lpstr>
      <vt:lpstr>Nuclear disasters “dampen”</vt:lpstr>
      <vt:lpstr>Hydroelectric</vt:lpstr>
      <vt:lpstr>Importance of geography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Renewable Energy</dc:title>
  <dc:creator>Lorinc Hetenyi</dc:creator>
  <cp:lastModifiedBy>Lorinc Hetenyi</cp:lastModifiedBy>
  <cp:revision>2</cp:revision>
  <dcterms:created xsi:type="dcterms:W3CDTF">2023-02-21T15:08:29Z</dcterms:created>
  <dcterms:modified xsi:type="dcterms:W3CDTF">2023-02-21T16:51:46Z</dcterms:modified>
</cp:coreProperties>
</file>