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E70C6A-20B7-4966-93D9-A9FBBFC7B194}" type="datetimeFigureOut">
              <a:rPr lang="hu-HU" smtClean="0"/>
              <a:t>2023. 02. 22.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5CA512-FDA9-483B-A831-21433BC039DF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Berlin Sans FB Demi" panose="020E0802020502020306" pitchFamily="34" charset="0"/>
              </a:rPr>
              <a:t>Saving </a:t>
            </a:r>
            <a:r>
              <a:rPr lang="hu-HU" dirty="0" err="1" smtClean="0">
                <a:latin typeface="Berlin Sans FB Demi" panose="020E0802020502020306" pitchFamily="34" charset="0"/>
              </a:rPr>
              <a:t>energy</a:t>
            </a:r>
            <a:r>
              <a:rPr lang="hu-HU" dirty="0" smtClean="0">
                <a:latin typeface="Berlin Sans FB Demi" panose="020E0802020502020306" pitchFamily="34" charset="0"/>
              </a:rPr>
              <a:t> </a:t>
            </a:r>
            <a:endParaRPr lang="hu-HU" dirty="0">
              <a:latin typeface="Berlin Sans FB Demi" panose="020E0802020502020306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Bahnschrift Condensed" panose="020B0502040204020203" pitchFamily="34" charset="0"/>
              </a:rPr>
              <a:t>M</a:t>
            </a:r>
            <a:r>
              <a:rPr lang="hu-H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ade </a:t>
            </a:r>
            <a:r>
              <a:rPr lang="hu-HU" dirty="0" err="1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by</a:t>
            </a:r>
            <a:r>
              <a:rPr lang="hu-HU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: Dorka Rácz</a:t>
            </a:r>
            <a:endParaRPr lang="hu-HU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heating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heaters</a:t>
            </a:r>
            <a:r>
              <a:rPr lang="hu-HU" dirty="0" smtClean="0"/>
              <a:t> fitted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thermostat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hand-operated</a:t>
            </a:r>
            <a:r>
              <a:rPr lang="hu-HU" dirty="0" smtClean="0"/>
              <a:t> </a:t>
            </a:r>
            <a:r>
              <a:rPr lang="hu-HU" dirty="0" err="1" smtClean="0"/>
              <a:t>valve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regulating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flow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turn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heaters</a:t>
            </a:r>
            <a:r>
              <a:rPr lang="hu-HU" dirty="0" smtClean="0"/>
              <a:t>. </a:t>
            </a:r>
          </a:p>
          <a:p>
            <a:endParaRPr lang="hu-HU" dirty="0"/>
          </a:p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r>
              <a:rPr lang="hu-HU" dirty="0" smtClean="0"/>
              <a:t> has an </a:t>
            </a:r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wall</a:t>
            </a:r>
            <a:r>
              <a:rPr lang="hu-HU" dirty="0" smtClean="0"/>
              <a:t> </a:t>
            </a:r>
            <a:r>
              <a:rPr lang="hu-HU" dirty="0" err="1" smtClean="0"/>
              <a:t>insulation</a:t>
            </a:r>
            <a:r>
              <a:rPr lang="hu-HU" dirty="0" smtClean="0"/>
              <a:t>.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efficient</a:t>
            </a:r>
            <a:r>
              <a:rPr lang="hu-HU" dirty="0" smtClean="0"/>
              <a:t> and </a:t>
            </a:r>
            <a:r>
              <a:rPr lang="hu-HU" dirty="0" err="1" smtClean="0"/>
              <a:t>significantly</a:t>
            </a:r>
            <a:r>
              <a:rPr lang="hu-HU" dirty="0" smtClean="0"/>
              <a:t> </a:t>
            </a:r>
            <a:r>
              <a:rPr lang="hu-HU" dirty="0" err="1" smtClean="0"/>
              <a:t>reduces</a:t>
            </a:r>
            <a:r>
              <a:rPr lang="hu-HU" dirty="0" smtClean="0"/>
              <a:t> </a:t>
            </a:r>
            <a:r>
              <a:rPr lang="hu-HU" dirty="0" err="1" smtClean="0"/>
              <a:t>heat</a:t>
            </a:r>
            <a:r>
              <a:rPr lang="hu-HU" dirty="0" smtClean="0"/>
              <a:t> </a:t>
            </a:r>
            <a:r>
              <a:rPr lang="hu-HU" dirty="0" err="1" smtClean="0"/>
              <a:t>loss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8194" name="Picture 2" descr="11 Ways To Cut Down On Your Heating Bill This Winter | GEICO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3624337" cy="19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ow to Save Heat Energy in Your 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570853"/>
            <a:ext cx="3384376" cy="22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large-scale</a:t>
            </a:r>
            <a:r>
              <a:rPr lang="hu-HU" dirty="0" smtClean="0"/>
              <a:t> </a:t>
            </a:r>
            <a:r>
              <a:rPr lang="hu-HU" dirty="0" err="1" smtClean="0"/>
              <a:t>industry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The 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factories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strive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reneval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, </a:t>
            </a:r>
            <a:r>
              <a:rPr lang="hu-HU" dirty="0" err="1" smtClean="0"/>
              <a:t>solar</a:t>
            </a:r>
            <a:r>
              <a:rPr lang="hu-HU" dirty="0" smtClean="0"/>
              <a:t> </a:t>
            </a:r>
            <a:r>
              <a:rPr lang="hu-HU" dirty="0" err="1" smtClean="0"/>
              <a:t>sistem</a:t>
            </a:r>
            <a:r>
              <a:rPr lang="hu-HU" dirty="0" smtClean="0"/>
              <a:t> and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AutoShape 2" descr="Large Scale Industries - Indian Ec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Large Scale Industries - Indian Econo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22" name="Picture 6" descr="How to keep large-scale industrial projects going | Roxtec 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5" y="3140968"/>
            <a:ext cx="7624378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interesting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fifth</a:t>
            </a:r>
            <a:r>
              <a:rPr lang="hu-HU" dirty="0" smtClean="0"/>
              <a:t> of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is </a:t>
            </a:r>
            <a:r>
              <a:rPr lang="hu-HU" dirty="0" err="1" smtClean="0"/>
              <a:t>hydroelectric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Record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world</a:t>
            </a:r>
            <a:r>
              <a:rPr lang="hu-HU" dirty="0" smtClean="0"/>
              <a:t>’s </a:t>
            </a:r>
            <a:r>
              <a:rPr lang="hu-HU" dirty="0" err="1" smtClean="0"/>
              <a:t>largest</a:t>
            </a:r>
            <a:r>
              <a:rPr lang="hu-HU" dirty="0" smtClean="0"/>
              <a:t> </a:t>
            </a:r>
            <a:r>
              <a:rPr lang="hu-HU" dirty="0" err="1" smtClean="0"/>
              <a:t>wind</a:t>
            </a:r>
            <a:r>
              <a:rPr lang="hu-HU" dirty="0" smtClean="0"/>
              <a:t> </a:t>
            </a:r>
            <a:r>
              <a:rPr lang="hu-HU" dirty="0" err="1" smtClean="0"/>
              <a:t>turbine</a:t>
            </a:r>
            <a:r>
              <a:rPr lang="hu-HU" dirty="0" smtClean="0"/>
              <a:t> </a:t>
            </a:r>
            <a:r>
              <a:rPr lang="hu-HU" dirty="0" err="1" smtClean="0"/>
              <a:t>wing</a:t>
            </a:r>
            <a:r>
              <a:rPr lang="hu-HU" dirty="0" smtClean="0"/>
              <a:t> is more </a:t>
            </a:r>
            <a:r>
              <a:rPr lang="hu-HU" dirty="0" err="1" smtClean="0"/>
              <a:t>than</a:t>
            </a:r>
            <a:r>
              <a:rPr lang="hu-HU" dirty="0" smtClean="0"/>
              <a:t> 50 m </a:t>
            </a:r>
            <a:r>
              <a:rPr lang="hu-HU" dirty="0" err="1" smtClean="0"/>
              <a:t>long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Worldwide</a:t>
            </a:r>
            <a:r>
              <a:rPr lang="hu-HU" dirty="0" smtClean="0"/>
              <a:t>, </a:t>
            </a:r>
            <a:r>
              <a:rPr lang="hu-HU" dirty="0" err="1" smtClean="0"/>
              <a:t>about</a:t>
            </a:r>
            <a:r>
              <a:rPr lang="hu-HU" dirty="0" smtClean="0"/>
              <a:t> 17%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electricity</a:t>
            </a:r>
            <a:r>
              <a:rPr lang="hu-HU" dirty="0" smtClean="0"/>
              <a:t> is </a:t>
            </a:r>
            <a:r>
              <a:rPr lang="hu-HU" dirty="0" err="1" smtClean="0"/>
              <a:t>consumed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lighting</a:t>
            </a:r>
            <a:endParaRPr lang="hu-HU" dirty="0"/>
          </a:p>
        </p:txBody>
      </p:sp>
      <p:sp>
        <p:nvSpPr>
          <p:cNvPr id="4" name="AutoShape 2" descr="General Electric to trial world's largest wind turbine in Britain | Arab 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General Electric to trial world's largest wind turbine in Britain | Arab  Ne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The Biggest Wind Turbines in the World | NES Fircrof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48" name="Picture 8" descr="World's Largest, Most Powerful Wind Turbine Stands Complete | Offshore W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5" y="4686327"/>
            <a:ext cx="2759400" cy="206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ow Space supports the Energy Transition - ESA Commercialisation Gate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82" y="4377016"/>
            <a:ext cx="4263665" cy="239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Intresting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family</a:t>
            </a:r>
            <a:r>
              <a:rPr lang="hu-HU" dirty="0" smtClean="0"/>
              <a:t>’s </a:t>
            </a:r>
            <a:r>
              <a:rPr lang="hu-HU" dirty="0" err="1" smtClean="0"/>
              <a:t>hobbie</a:t>
            </a:r>
            <a:r>
              <a:rPr lang="hu-HU" dirty="0" smtClean="0"/>
              <a:t> is </a:t>
            </a:r>
            <a:r>
              <a:rPr lang="hu-HU" dirty="0" err="1" smtClean="0"/>
              <a:t>keeping</a:t>
            </a:r>
            <a:r>
              <a:rPr lang="hu-HU" dirty="0" smtClean="0"/>
              <a:t> </a:t>
            </a:r>
            <a:r>
              <a:rPr lang="hu-HU" dirty="0" err="1" smtClean="0"/>
              <a:t>reptiles</a:t>
            </a:r>
            <a:r>
              <a:rPr lang="hu-HU" dirty="0" smtClean="0"/>
              <a:t>.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tourtles</a:t>
            </a:r>
            <a:r>
              <a:rPr lang="hu-HU" dirty="0" smtClean="0"/>
              <a:t> and </a:t>
            </a:r>
            <a:r>
              <a:rPr lang="hu-HU" dirty="0" err="1" smtClean="0"/>
              <a:t>lizards</a:t>
            </a:r>
            <a:r>
              <a:rPr lang="hu-HU" dirty="0" smtClean="0"/>
              <a:t>.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warm</a:t>
            </a:r>
            <a:r>
              <a:rPr lang="hu-HU" dirty="0" smtClean="0"/>
              <a:t>, </a:t>
            </a:r>
            <a:r>
              <a:rPr lang="hu-HU" dirty="0" err="1" smtClean="0"/>
              <a:t>light</a:t>
            </a:r>
            <a:r>
              <a:rPr lang="hu-HU" dirty="0" smtClean="0"/>
              <a:t> and UW </a:t>
            </a:r>
            <a:r>
              <a:rPr lang="hu-HU" dirty="0" err="1" smtClean="0"/>
              <a:t>light</a:t>
            </a:r>
            <a:r>
              <a:rPr lang="hu-HU" dirty="0" smtClean="0"/>
              <a:t>.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a </a:t>
            </a:r>
            <a:r>
              <a:rPr lang="hu-HU" dirty="0" err="1" smtClean="0"/>
              <a:t>lot</a:t>
            </a:r>
            <a:r>
              <a:rPr lang="hu-HU" dirty="0" smtClean="0"/>
              <a:t> of </a:t>
            </a:r>
            <a:r>
              <a:rPr lang="hu-HU" dirty="0" err="1" smtClean="0"/>
              <a:t>special</a:t>
            </a:r>
            <a:r>
              <a:rPr lang="hu-HU" dirty="0" smtClean="0"/>
              <a:t> </a:t>
            </a:r>
            <a:r>
              <a:rPr lang="hu-HU" dirty="0" err="1" smtClean="0"/>
              <a:t>lamps</a:t>
            </a:r>
            <a:r>
              <a:rPr lang="hu-HU" dirty="0" smtClean="0"/>
              <a:t> and </a:t>
            </a:r>
            <a:r>
              <a:rPr lang="hu-HU" dirty="0" err="1" smtClean="0"/>
              <a:t>bulbs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winter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reduce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lighting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10 </a:t>
            </a:r>
            <a:r>
              <a:rPr lang="hu-HU" dirty="0" err="1" smtClean="0"/>
              <a:t>hours</a:t>
            </a:r>
            <a:r>
              <a:rPr lang="hu-HU" dirty="0" smtClean="0"/>
              <a:t> a </a:t>
            </a:r>
            <a:r>
              <a:rPr lang="hu-HU" dirty="0" err="1" smtClean="0"/>
              <a:t>day</a:t>
            </a:r>
            <a:r>
              <a:rPr lang="hu-HU" dirty="0" smtClean="0"/>
              <a:t>. </a:t>
            </a:r>
            <a:r>
              <a:rPr lang="hu-HU" dirty="0" err="1" smtClean="0"/>
              <a:t>Summer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keep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garden</a:t>
            </a:r>
            <a:r>
              <a:rPr lang="hu-HU" dirty="0" smtClean="0"/>
              <a:t>.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sun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11266" name="Picture 2" descr="Turtle Brumation: The Benefits &amp; Dangers Of The Hibernation 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41840"/>
            <a:ext cx="298021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ptile Pictures &amp; Fac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7824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Responsibility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It</a:t>
            </a:r>
            <a:r>
              <a:rPr lang="hu-HU" dirty="0" smtClean="0"/>
              <a:t>’s </a:t>
            </a:r>
            <a:r>
              <a:rPr lang="hu-HU" dirty="0" err="1" smtClean="0"/>
              <a:t>everyone</a:t>
            </a:r>
            <a:r>
              <a:rPr lang="hu-HU" dirty="0" smtClean="0"/>
              <a:t>’</a:t>
            </a:r>
            <a:r>
              <a:rPr lang="hu-HU" dirty="0" err="1" smtClean="0"/>
              <a:t>s</a:t>
            </a:r>
            <a:r>
              <a:rPr lang="hu-HU" dirty="0" smtClean="0"/>
              <a:t> </a:t>
            </a:r>
            <a:r>
              <a:rPr lang="hu-HU" dirty="0" err="1" smtClean="0"/>
              <a:t>responsibility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wounderful</a:t>
            </a:r>
            <a:r>
              <a:rPr lang="hu-HU" dirty="0" smtClean="0"/>
              <a:t> </a:t>
            </a:r>
            <a:r>
              <a:rPr lang="hu-HU" dirty="0" err="1" smtClean="0"/>
              <a:t>planet</a:t>
            </a:r>
            <a:r>
              <a:rPr lang="hu-HU" dirty="0" smtClean="0"/>
              <a:t> </a:t>
            </a:r>
            <a:r>
              <a:rPr lang="hu-HU" dirty="0" err="1" smtClean="0"/>
              <a:t>earth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destroyed</a:t>
            </a:r>
            <a:r>
              <a:rPr lang="hu-HU" dirty="0" smtClean="0"/>
              <a:t> and be </a:t>
            </a:r>
            <a:r>
              <a:rPr lang="hu-HU" dirty="0" err="1" smtClean="0"/>
              <a:t>liveable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12290" name="Picture 2" descr="Potential and Kinetic Energy Explained | Education 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7"/>
            <a:ext cx="3816424" cy="25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ower of Place-West: Renewable Energy for People &amp; N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7"/>
            <a:ext cx="4092589" cy="23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8800" dirty="0" smtClean="0"/>
              <a:t> </a:t>
            </a:r>
            <a:r>
              <a:rPr lang="hu-HU" sz="8800" dirty="0" err="1" smtClean="0">
                <a:latin typeface="Berlin Sans FB Demi" panose="020E0802020502020306" pitchFamily="34" charset="0"/>
              </a:rPr>
              <a:t>Thanks</a:t>
            </a:r>
            <a:r>
              <a:rPr lang="hu-HU" sz="8800" dirty="0" smtClean="0">
                <a:latin typeface="Berlin Sans FB Demi" panose="020E0802020502020306" pitchFamily="34" charset="0"/>
              </a:rPr>
              <a:t> </a:t>
            </a:r>
            <a:r>
              <a:rPr lang="hu-HU" sz="8800" dirty="0" err="1" smtClean="0">
                <a:latin typeface="Berlin Sans FB Demi" panose="020E0802020502020306" pitchFamily="34" charset="0"/>
              </a:rPr>
              <a:t>for</a:t>
            </a:r>
            <a:r>
              <a:rPr lang="hu-HU" sz="8800" dirty="0" smtClean="0">
                <a:latin typeface="Berlin Sans FB Demi" panose="020E0802020502020306" pitchFamily="34" charset="0"/>
              </a:rPr>
              <a:t> </a:t>
            </a:r>
            <a:r>
              <a:rPr lang="hu-HU" sz="8800" dirty="0" err="1" smtClean="0">
                <a:latin typeface="Berlin Sans FB Demi" panose="020E0802020502020306" pitchFamily="34" charset="0"/>
              </a:rPr>
              <a:t>watching</a:t>
            </a:r>
            <a:r>
              <a:rPr lang="hu-HU" sz="8800" dirty="0" smtClean="0">
                <a:latin typeface="Berlin Sans FB Demi" panose="020E0802020502020306" pitchFamily="34" charset="0"/>
              </a:rPr>
              <a:t>!                        </a:t>
            </a:r>
            <a:endParaRPr lang="hu-HU" sz="8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err="1" smtClean="0">
                <a:solidFill>
                  <a:schemeClr val="tx1"/>
                </a:solidFill>
              </a:rPr>
              <a:t>How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 err="1" smtClean="0">
                <a:solidFill>
                  <a:schemeClr val="tx1"/>
                </a:solidFill>
              </a:rPr>
              <a:t>people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 err="1" smtClean="0">
                <a:solidFill>
                  <a:schemeClr val="tx1"/>
                </a:solidFill>
              </a:rPr>
              <a:t>use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 err="1" smtClean="0">
                <a:solidFill>
                  <a:schemeClr val="tx1"/>
                </a:solidFill>
              </a:rPr>
              <a:t>Energy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err="1" smtClean="0"/>
              <a:t>People</a:t>
            </a:r>
            <a:r>
              <a:rPr lang="hu-HU" b="1" dirty="0" smtClean="0"/>
              <a:t> </a:t>
            </a:r>
            <a:r>
              <a:rPr lang="hu-HU" b="1" dirty="0" err="1" smtClean="0"/>
              <a:t>use</a:t>
            </a:r>
            <a:r>
              <a:rPr lang="hu-HU" b="1" dirty="0" smtClean="0"/>
              <a:t> </a:t>
            </a:r>
            <a:r>
              <a:rPr lang="hu-HU" b="1" dirty="0" err="1" smtClean="0"/>
              <a:t>energy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various</a:t>
            </a:r>
            <a:r>
              <a:rPr lang="hu-HU" b="1" dirty="0" smtClean="0"/>
              <a:t> </a:t>
            </a:r>
            <a:r>
              <a:rPr lang="hu-HU" b="1" dirty="0" err="1" smtClean="0"/>
              <a:t>devices</a:t>
            </a:r>
            <a:r>
              <a:rPr lang="hu-HU" b="1" dirty="0" smtClean="0"/>
              <a:t> and </a:t>
            </a:r>
            <a:r>
              <a:rPr lang="hu-HU" b="1" dirty="0" err="1" smtClean="0"/>
              <a:t>mechanisms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operate</a:t>
            </a:r>
            <a:r>
              <a:rPr lang="hu-HU" b="1" dirty="0" smtClean="0"/>
              <a:t>.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err="1" smtClean="0"/>
              <a:t>Approximately</a:t>
            </a:r>
            <a:r>
              <a:rPr lang="hu-HU" b="1" dirty="0" smtClean="0"/>
              <a:t> </a:t>
            </a:r>
            <a:r>
              <a:rPr lang="hu-HU" b="1" dirty="0" smtClean="0"/>
              <a:t>2000 </a:t>
            </a:r>
            <a:r>
              <a:rPr lang="hu-HU" b="1" dirty="0" err="1" smtClean="0"/>
              <a:t>years</a:t>
            </a:r>
            <a:r>
              <a:rPr lang="hu-HU" b="1" dirty="0" smtClean="0"/>
              <a:t> </a:t>
            </a:r>
            <a:r>
              <a:rPr lang="hu-HU" b="1" dirty="0" err="1" smtClean="0"/>
              <a:t>ago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Greeks</a:t>
            </a:r>
            <a:r>
              <a:rPr lang="hu-HU" b="1" dirty="0" smtClean="0"/>
              <a:t> and </a:t>
            </a:r>
            <a:r>
              <a:rPr lang="hu-HU" b="1" dirty="0" err="1" smtClean="0"/>
              <a:t>Romans</a:t>
            </a:r>
            <a:r>
              <a:rPr lang="hu-HU" b="1" dirty="0" smtClean="0"/>
              <a:t> </a:t>
            </a:r>
            <a:r>
              <a:rPr lang="hu-HU" b="1" dirty="0" err="1" smtClean="0"/>
              <a:t>edged</a:t>
            </a:r>
            <a:r>
              <a:rPr lang="hu-HU" b="1" dirty="0" smtClean="0"/>
              <a:t> </a:t>
            </a:r>
            <a:r>
              <a:rPr lang="hu-HU" b="1" dirty="0" err="1" smtClean="0"/>
              <a:t>grains</a:t>
            </a:r>
            <a:r>
              <a:rPr lang="hu-HU" b="1" dirty="0" smtClean="0"/>
              <a:t> </a:t>
            </a:r>
            <a:r>
              <a:rPr lang="hu-HU" b="1" dirty="0" err="1" smtClean="0"/>
              <a:t>and</a:t>
            </a:r>
            <a:r>
              <a:rPr lang="hu-HU" b="1" dirty="0" smtClean="0"/>
              <a:t> </a:t>
            </a:r>
            <a:r>
              <a:rPr lang="hu-HU" b="1" dirty="0" err="1" smtClean="0"/>
              <a:t>olives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watermill</a:t>
            </a: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err="1" smtClean="0"/>
              <a:t>Now</a:t>
            </a:r>
            <a:r>
              <a:rPr lang="hu-HU" b="1" dirty="0" smtClean="0"/>
              <a:t> </a:t>
            </a:r>
            <a:r>
              <a:rPr lang="hu-HU" b="1" dirty="0" err="1" smtClean="0"/>
              <a:t>people</a:t>
            </a:r>
            <a:r>
              <a:rPr lang="hu-HU" b="1" dirty="0" smtClean="0"/>
              <a:t> </a:t>
            </a:r>
            <a:r>
              <a:rPr lang="hu-HU" b="1" dirty="0" err="1" smtClean="0"/>
              <a:t>use</a:t>
            </a:r>
            <a:r>
              <a:rPr lang="hu-HU" b="1" dirty="0" smtClean="0"/>
              <a:t> </a:t>
            </a:r>
            <a:r>
              <a:rPr lang="hu-HU" b="1" dirty="0" err="1" smtClean="0"/>
              <a:t>energy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almost </a:t>
            </a:r>
            <a:r>
              <a:rPr lang="hu-HU" b="1" dirty="0" err="1" smtClean="0"/>
              <a:t>everything</a:t>
            </a: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>
              <a:buFont typeface="Arial" panose="020B0604020202020204" pitchFamily="34" charset="0"/>
              <a:buChar char="•"/>
            </a:pPr>
            <a:endParaRPr lang="hu-HU" b="1" dirty="0"/>
          </a:p>
        </p:txBody>
      </p:sp>
      <p:pic>
        <p:nvPicPr>
          <p:cNvPr id="1026" name="Picture 2" descr="Water Mill Images – Browse 125,077 Stock Photos, Vectors, and Video | Adobe  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216023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err="1" smtClean="0">
                <a:solidFill>
                  <a:schemeClr val="tx1"/>
                </a:solidFill>
              </a:rPr>
              <a:t>People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 err="1" smtClean="0">
                <a:solidFill>
                  <a:schemeClr val="tx1"/>
                </a:solidFill>
              </a:rPr>
              <a:t>use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 err="1" smtClean="0">
                <a:solidFill>
                  <a:schemeClr val="tx1"/>
                </a:solidFill>
              </a:rPr>
              <a:t>energy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 err="1" smtClean="0">
                <a:solidFill>
                  <a:schemeClr val="tx1"/>
                </a:solidFill>
              </a:rPr>
              <a:t>at</a:t>
            </a:r>
            <a:r>
              <a:rPr lang="hu-HU" b="1" i="1" dirty="0" smtClean="0">
                <a:solidFill>
                  <a:schemeClr val="tx1"/>
                </a:solidFill>
              </a:rPr>
              <a:t> </a:t>
            </a:r>
            <a:r>
              <a:rPr lang="hu-HU" b="1" i="1" dirty="0" err="1" smtClean="0">
                <a:solidFill>
                  <a:schemeClr val="tx1"/>
                </a:solidFill>
              </a:rPr>
              <a:t>home</a:t>
            </a:r>
            <a:r>
              <a:rPr lang="hu-HU" b="1" i="1" dirty="0" smtClean="0">
                <a:solidFill>
                  <a:schemeClr val="tx1"/>
                </a:solidFill>
              </a:rPr>
              <a:t>:</a:t>
            </a:r>
            <a:endParaRPr lang="hu-HU" b="1" i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60%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heating</a:t>
            </a: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25% </a:t>
            </a:r>
            <a:r>
              <a:rPr lang="hu-HU" b="1" dirty="0" err="1" smtClean="0"/>
              <a:t>water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washing</a:t>
            </a:r>
            <a:r>
              <a:rPr lang="hu-HU" b="1" dirty="0" smtClean="0"/>
              <a:t>, </a:t>
            </a:r>
            <a:r>
              <a:rPr lang="hu-HU" b="1" dirty="0" err="1" smtClean="0"/>
              <a:t>laundering</a:t>
            </a: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b="1" dirty="0" smtClean="0"/>
              <a:t>15%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hu-HU" b="1" dirty="0" err="1" smtClean="0"/>
              <a:t>lighting</a:t>
            </a:r>
            <a:r>
              <a:rPr lang="hu-HU" b="1" dirty="0" smtClean="0"/>
              <a:t> and </a:t>
            </a:r>
            <a:r>
              <a:rPr lang="hu-HU" b="1" dirty="0" err="1" smtClean="0"/>
              <a:t>electricity</a:t>
            </a:r>
            <a:endParaRPr lang="hu-HU" b="1" dirty="0"/>
          </a:p>
        </p:txBody>
      </p:sp>
      <p:pic>
        <p:nvPicPr>
          <p:cNvPr id="13314" name="Picture 2" descr="Six Stealthy Energy Hogs: Are They Lurking in Your Hom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3168352" cy="21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25 Energy Efficient Tips That Lower Costs | Direct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380643"/>
            <a:ext cx="3312368" cy="22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7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electrical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Lighting-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 smtClean="0"/>
              <a:t>bulbs</a:t>
            </a:r>
            <a:r>
              <a:rPr lang="hu-HU" dirty="0" smtClean="0"/>
              <a:t>, </a:t>
            </a:r>
            <a:r>
              <a:rPr lang="hu-HU" dirty="0" err="1" smtClean="0"/>
              <a:t>lamps</a:t>
            </a:r>
            <a:r>
              <a:rPr lang="hu-HU" dirty="0" smtClean="0"/>
              <a:t>, </a:t>
            </a:r>
            <a:r>
              <a:rPr lang="hu-HU" dirty="0" err="1" smtClean="0"/>
              <a:t>chandeliers</a:t>
            </a:r>
            <a:r>
              <a:rPr lang="hu-HU" dirty="0" smtClean="0"/>
              <a:t> </a:t>
            </a:r>
            <a:r>
              <a:rPr lang="hu-HU" dirty="0" err="1" smtClean="0"/>
              <a:t>outdoor</a:t>
            </a:r>
            <a:r>
              <a:rPr lang="hu-HU" dirty="0" smtClean="0"/>
              <a:t> </a:t>
            </a:r>
            <a:r>
              <a:rPr lang="hu-HU" dirty="0" err="1" smtClean="0"/>
              <a:t>lamps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buying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economical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 smtClean="0"/>
              <a:t>bulbs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bulbs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ten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 </a:t>
            </a:r>
            <a:r>
              <a:rPr lang="hu-HU" dirty="0" err="1" smtClean="0"/>
              <a:t>longer</a:t>
            </a:r>
            <a:r>
              <a:rPr lang="hu-HU" dirty="0" smtClean="0"/>
              <a:t> </a:t>
            </a:r>
            <a:r>
              <a:rPr lang="hu-HU" dirty="0" err="1" smtClean="0"/>
              <a:t>live</a:t>
            </a:r>
            <a:r>
              <a:rPr lang="hu-HU" dirty="0" smtClean="0"/>
              <a:t> and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err="1" smtClean="0"/>
              <a:t>ese</a:t>
            </a:r>
            <a:r>
              <a:rPr lang="hu-HU" dirty="0" smtClean="0"/>
              <a:t> </a:t>
            </a:r>
            <a:r>
              <a:rPr lang="hu-HU" dirty="0" err="1" smtClean="0"/>
              <a:t>bulbs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and </a:t>
            </a:r>
            <a:r>
              <a:rPr lang="hu-HU" dirty="0" err="1" smtClean="0"/>
              <a:t>money</a:t>
            </a:r>
            <a:r>
              <a:rPr lang="hu-HU" dirty="0" smtClean="0"/>
              <a:t> </a:t>
            </a:r>
            <a:r>
              <a:rPr lang="hu-HU" dirty="0" err="1" smtClean="0"/>
              <a:t>too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004" y="3289627"/>
            <a:ext cx="1818787" cy="20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ow to Conserve Energy: 15 Everyday Tips to Save Electricity | Energy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703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appliances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appliances</a:t>
            </a:r>
            <a:r>
              <a:rPr lang="hu-HU" dirty="0" smtClean="0"/>
              <a:t> – a TV, </a:t>
            </a:r>
            <a:r>
              <a:rPr lang="hu-HU" dirty="0" err="1" smtClean="0"/>
              <a:t>computers</a:t>
            </a:r>
            <a:r>
              <a:rPr lang="hu-HU" dirty="0" smtClean="0"/>
              <a:t>, </a:t>
            </a:r>
            <a:r>
              <a:rPr lang="hu-HU" dirty="0" err="1" smtClean="0"/>
              <a:t>ovens</a:t>
            </a:r>
            <a:r>
              <a:rPr lang="hu-HU" dirty="0" smtClean="0"/>
              <a:t>, </a:t>
            </a:r>
            <a:r>
              <a:rPr lang="hu-HU" dirty="0" err="1" smtClean="0"/>
              <a:t>blenders</a:t>
            </a:r>
            <a:r>
              <a:rPr lang="hu-HU" dirty="0" smtClean="0"/>
              <a:t>, </a:t>
            </a:r>
            <a:r>
              <a:rPr lang="hu-HU" dirty="0" err="1" smtClean="0"/>
              <a:t>irons</a:t>
            </a:r>
            <a:r>
              <a:rPr lang="hu-HU" dirty="0" smtClean="0"/>
              <a:t>, </a:t>
            </a:r>
            <a:r>
              <a:rPr lang="hu-HU" dirty="0" err="1" smtClean="0"/>
              <a:t>vacuumcleaners</a:t>
            </a:r>
            <a:r>
              <a:rPr lang="hu-HU" dirty="0" smtClean="0"/>
              <a:t>, </a:t>
            </a:r>
            <a:r>
              <a:rPr lang="hu-HU" dirty="0" err="1" smtClean="0"/>
              <a:t>printers</a:t>
            </a:r>
            <a:r>
              <a:rPr lang="hu-HU" dirty="0" smtClean="0"/>
              <a:t>, and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devices</a:t>
            </a:r>
            <a:endParaRPr lang="hu-HU" dirty="0"/>
          </a:p>
        </p:txBody>
      </p:sp>
      <p:pic>
        <p:nvPicPr>
          <p:cNvPr id="3074" name="Picture 2" descr="LG 32” HD TV | LG Electronics Sri Lan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9" y="3429000"/>
            <a:ext cx="2993467" cy="19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werPro Expert Porzsák nélküli porszívó FC9729/09 | Phili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enders | ProctorSilex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turning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computers</a:t>
            </a:r>
            <a:r>
              <a:rPr lang="hu-HU" dirty="0" smtClean="0"/>
              <a:t>, TV, </a:t>
            </a:r>
            <a:r>
              <a:rPr lang="hu-HU" dirty="0" err="1" smtClean="0"/>
              <a:t>Xboxes</a:t>
            </a:r>
            <a:r>
              <a:rPr lang="hu-HU" dirty="0" smtClean="0"/>
              <a:t>, play </a:t>
            </a:r>
            <a:r>
              <a:rPr lang="hu-HU" dirty="0" err="1" smtClean="0"/>
              <a:t>stations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devices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endParaRPr lang="hu-HU" dirty="0"/>
          </a:p>
        </p:txBody>
      </p:sp>
      <p:pic>
        <p:nvPicPr>
          <p:cNvPr id="4098" name="Picture 2" descr="Microsoft Xbox Series S 512GB Játékkonz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408313" cy="2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rn off in ARASAAC · Global 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small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 over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home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Replacement</a:t>
            </a:r>
            <a:r>
              <a:rPr lang="hu-HU" dirty="0" smtClean="0"/>
              <a:t> of </a:t>
            </a:r>
            <a:r>
              <a:rPr lang="hu-HU" dirty="0" err="1" smtClean="0"/>
              <a:t>windows</a:t>
            </a:r>
            <a:r>
              <a:rPr lang="hu-HU" dirty="0" smtClean="0"/>
              <a:t> and </a:t>
            </a:r>
            <a:r>
              <a:rPr lang="hu-HU" dirty="0" err="1" smtClean="0"/>
              <a:t>doors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close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Install</a:t>
            </a:r>
            <a:r>
              <a:rPr lang="hu-HU" dirty="0" smtClean="0"/>
              <a:t> </a:t>
            </a:r>
            <a:r>
              <a:rPr lang="hu-HU" dirty="0" err="1" smtClean="0"/>
              <a:t>solar</a:t>
            </a:r>
            <a:r>
              <a:rPr lang="hu-HU" dirty="0" smtClean="0"/>
              <a:t> </a:t>
            </a:r>
            <a:r>
              <a:rPr lang="hu-HU" dirty="0" err="1" smtClean="0"/>
              <a:t>collector</a:t>
            </a:r>
            <a:endParaRPr lang="hu-HU" dirty="0" smtClean="0"/>
          </a:p>
          <a:p>
            <a:r>
              <a:rPr lang="hu-HU" dirty="0" err="1" smtClean="0"/>
              <a:t>Use</a:t>
            </a:r>
            <a:r>
              <a:rPr lang="hu-HU" dirty="0" smtClean="0"/>
              <a:t> more </a:t>
            </a:r>
            <a:r>
              <a:rPr lang="hu-HU" dirty="0" err="1" smtClean="0"/>
              <a:t>earth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endParaRPr lang="hu-HU" dirty="0" smtClean="0"/>
          </a:p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economical</a:t>
            </a:r>
            <a:r>
              <a:rPr lang="hu-HU" dirty="0" smtClean="0"/>
              <a:t> </a:t>
            </a:r>
            <a:r>
              <a:rPr lang="hu-HU" dirty="0" err="1" smtClean="0"/>
              <a:t>electric</a:t>
            </a:r>
            <a:r>
              <a:rPr lang="hu-HU" dirty="0" smtClean="0"/>
              <a:t> </a:t>
            </a:r>
            <a:r>
              <a:rPr lang="hu-HU" dirty="0" err="1" smtClean="0"/>
              <a:t>boiler</a:t>
            </a:r>
            <a:endParaRPr lang="hu-HU" dirty="0" smtClean="0"/>
          </a:p>
          <a:p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household</a:t>
            </a:r>
            <a:r>
              <a:rPr lang="hu-HU" dirty="0" smtClean="0"/>
              <a:t> </a:t>
            </a:r>
            <a:r>
              <a:rPr lang="hu-HU" dirty="0" err="1" smtClean="0"/>
              <a:t>appliances</a:t>
            </a:r>
            <a:r>
              <a:rPr lang="hu-HU" dirty="0" smtClean="0"/>
              <a:t>  AAA  </a:t>
            </a:r>
            <a:r>
              <a:rPr lang="hu-HU" dirty="0" err="1" smtClean="0"/>
              <a:t>category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122" name="Picture 2" descr="Energy is essential for all life | Sustainable Environment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5129"/>
            <a:ext cx="3888432" cy="238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ening and Closing Do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048"/>
            <a:ext cx="36759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,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too</a:t>
            </a:r>
            <a:r>
              <a:rPr lang="hu-HU" dirty="0" smtClean="0"/>
              <a:t>. 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wash</a:t>
            </a:r>
            <a:r>
              <a:rPr lang="hu-HU" dirty="0" smtClean="0"/>
              <a:t> </a:t>
            </a:r>
            <a:r>
              <a:rPr lang="hu-HU" dirty="0" err="1" smtClean="0"/>
              <a:t>hands</a:t>
            </a:r>
            <a:r>
              <a:rPr lang="hu-HU" dirty="0" smtClean="0"/>
              <a:t>, </a:t>
            </a:r>
            <a:r>
              <a:rPr lang="hu-HU" dirty="0" err="1" smtClean="0"/>
              <a:t>brush</a:t>
            </a:r>
            <a:r>
              <a:rPr lang="hu-HU" dirty="0" smtClean="0"/>
              <a:t> </a:t>
            </a:r>
            <a:r>
              <a:rPr lang="hu-HU" dirty="0" err="1" smtClean="0"/>
              <a:t>teeth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,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tap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open</a:t>
            </a:r>
            <a:r>
              <a:rPr lang="hu-HU" dirty="0" smtClean="0"/>
              <a:t>. </a:t>
            </a:r>
            <a:r>
              <a:rPr lang="hu-HU" dirty="0" err="1"/>
              <a:t>W</a:t>
            </a:r>
            <a:r>
              <a:rPr lang="hu-HU" dirty="0" err="1" smtClean="0"/>
              <a:t>hen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finish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turn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tap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146" name="Picture 2" descr="What is hydroelectric energy and how does it wor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128393" cy="274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ower Traditional 3-in-1 Boiling Water Tap - Cruciform Brushed Br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7768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Save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household</a:t>
            </a:r>
            <a:r>
              <a:rPr lang="hu-HU" dirty="0" smtClean="0"/>
              <a:t> </a:t>
            </a:r>
            <a:r>
              <a:rPr lang="hu-HU" dirty="0" err="1" smtClean="0"/>
              <a:t>appliances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> saving </a:t>
            </a:r>
            <a:r>
              <a:rPr lang="hu-HU" dirty="0" err="1" smtClean="0"/>
              <a:t>wahing</a:t>
            </a:r>
            <a:r>
              <a:rPr lang="hu-HU" dirty="0" smtClean="0"/>
              <a:t> </a:t>
            </a:r>
            <a:r>
              <a:rPr lang="hu-HU" dirty="0" err="1" smtClean="0"/>
              <a:t>machine</a:t>
            </a:r>
            <a:r>
              <a:rPr lang="hu-HU" dirty="0" smtClean="0"/>
              <a:t> and </a:t>
            </a:r>
            <a:r>
              <a:rPr lang="hu-HU" dirty="0" err="1" smtClean="0"/>
              <a:t>dishwasher</a:t>
            </a:r>
            <a:r>
              <a:rPr lang="hu-HU" dirty="0"/>
              <a:t>!</a:t>
            </a:r>
          </a:p>
        </p:txBody>
      </p:sp>
      <p:pic>
        <p:nvPicPr>
          <p:cNvPr id="7170" name="Picture 2" descr="Sustainable industrial washing machine | Danube Solu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41765"/>
            <a:ext cx="4040685" cy="30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Water Efficient Washing Machines | How To Save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Water Efficient Washing Machines | How To Save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Water Efficient Washing Machines | How To Save Wa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0" descr="Water Efficient Washing Machines | How To Save Wa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12" descr="Water Efficient Washing Machines | How To Save Wa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4" descr="Water Efficient Washing Machines | How To Save Wat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6" descr="Water Efficient Washing Machines | How To Save Water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86" name="Picture 18" descr="Energy Saving Commercial Laundry Equi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46" y="2924944"/>
            <a:ext cx="4106588" cy="30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465</Words>
  <Application>Microsoft Office PowerPoint</Application>
  <PresentationFormat>Diavetítés a képernyőre (4:3 oldalarány)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Áramlás</vt:lpstr>
      <vt:lpstr>Saving energy </vt:lpstr>
      <vt:lpstr>How people use Energy</vt:lpstr>
      <vt:lpstr>People use energy at home:</vt:lpstr>
      <vt:lpstr>How we save electrical energy</vt:lpstr>
      <vt:lpstr>Other electric appliances</vt:lpstr>
      <vt:lpstr>How can we save the energy at home:</vt:lpstr>
      <vt:lpstr>A small make over in our home:</vt:lpstr>
      <vt:lpstr>Save water energy </vt:lpstr>
      <vt:lpstr>Save water with household appliances</vt:lpstr>
      <vt:lpstr>Save heating energy</vt:lpstr>
      <vt:lpstr>Energy in large-scale industry</vt:lpstr>
      <vt:lpstr>Some interesting information about energy</vt:lpstr>
      <vt:lpstr>Intresting in our home</vt:lpstr>
      <vt:lpstr>Responsibility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energy</dc:title>
  <dc:creator>Windows-felhasználó</dc:creator>
  <cp:lastModifiedBy>Windows-felhasználó</cp:lastModifiedBy>
  <cp:revision>15</cp:revision>
  <dcterms:created xsi:type="dcterms:W3CDTF">2023-02-21T20:40:46Z</dcterms:created>
  <dcterms:modified xsi:type="dcterms:W3CDTF">2023-02-22T06:12:27Z</dcterms:modified>
</cp:coreProperties>
</file>