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71" r:id="rId14"/>
    <p:sldId id="272" r:id="rId15"/>
    <p:sldId id="26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5807"/>
  </p:normalViewPr>
  <p:slideViewPr>
    <p:cSldViewPr snapToGrid="0">
      <p:cViewPr varScale="1">
        <p:scale>
          <a:sx n="127" d="100"/>
          <a:sy n="127" d="100"/>
        </p:scale>
        <p:origin x="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0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2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2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158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1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37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1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4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0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1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6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0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28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579530-1077-46B3-BD5C-81BB270A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ACBB106A-B366-4349-B59F-E8FBDADD8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13FC03B-24E4-4A3F-9626-CC7F6356B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Renewable energy sources: what are the different types? - Which?">
            <a:extLst>
              <a:ext uri="{FF2B5EF4-FFF2-40B4-BE49-F238E27FC236}">
                <a16:creationId xmlns:a16="http://schemas.microsoft.com/office/drawing/2014/main" id="{DB15BF2C-501B-159B-24EF-083A0D377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10095"/>
          <a:stretch/>
        </p:blipFill>
        <p:spPr bwMode="auto">
          <a:xfrm>
            <a:off x="-2" y="10"/>
            <a:ext cx="121883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3F79A5F-63B5-4802-B39B-BF0F89DDD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4" name="Round Diagonal Corner Rectangle 7">
              <a:extLst>
                <a:ext uri="{FF2B5EF4-FFF2-40B4-BE49-F238E27FC236}">
                  <a16:creationId xmlns:a16="http://schemas.microsoft.com/office/drawing/2014/main" id="{00D14BF7-A799-4EDA-8C19-CED0B8EC5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292344-73C8-4E53-85C0-8CDB23EB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4781E776-A0A7-4FB6-958B-8389BBA56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0F004D56-F177-45BC-8965-B72DB88A0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5F2F1F83-817B-4678-B0AE-8FFDC49FC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F908EB47-32F4-4E82-BF56-FD25BB074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0966000D-B975-4E8A-9BF2-EACF21640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A9554499-6796-4AEE-B012-34A5B9A585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9DD40864-34BD-491F-B591-180E7B32C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2623F54C-4373-4D30-90DB-3129BDDF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1FF42884-D4B2-462F-9FA7-4FA892532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27F4D4BA-37F5-4D54-BDFF-733F621D5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29E4A0E5-0441-4563-A947-12A578110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4A8D89B4-AD1B-410A-870B-1042E075A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DFC54570-9F45-44E6-AC94-4B3192D44B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A976F76C-4BBB-4CD4-9270-5E4E8802B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06081E5F-35E2-4E9E-A0DA-9E2F769C4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7B7B4F78-1391-433D-AAE5-0FA8B8EE18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EF63F42B-29ED-4285-99D1-5FA657DA92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EB7A6053-A7CF-4785-B396-6F70D6EBE9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E6337518-A10D-47A5-BD86-6D1F3FAF3C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7591C37F-6498-4992-992D-D413A8475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88547D8-9694-05BD-F6A9-1ACE777DF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Renewable </a:t>
            </a:r>
            <a:r>
              <a:rPr lang="en-US" dirty="0"/>
              <a:t>energy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5D2F571-AB25-E9E7-DADF-5038A50CF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hu-HU" cap="none" dirty="0" err="1">
                <a:solidFill>
                  <a:schemeClr val="tx1"/>
                </a:solidFill>
              </a:rPr>
              <a:t>by</a:t>
            </a:r>
            <a:r>
              <a:rPr lang="hu-HU" cap="none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l</a:t>
            </a:r>
            <a:r>
              <a:rPr lang="hu-HU" cap="none" dirty="0" err="1">
                <a:solidFill>
                  <a:schemeClr val="tx1"/>
                </a:solidFill>
              </a:rPr>
              <a:t>ena</a:t>
            </a:r>
            <a:r>
              <a:rPr lang="hu-HU" dirty="0">
                <a:solidFill>
                  <a:schemeClr val="tx1"/>
                </a:solidFill>
              </a:rPr>
              <a:t> h</a:t>
            </a:r>
            <a:r>
              <a:rPr lang="hu-HU" cap="none" dirty="0">
                <a:solidFill>
                  <a:schemeClr val="tx1"/>
                </a:solidFill>
              </a:rPr>
              <a:t>amar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1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3" name="Group 9222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224" name="Rectangle 9223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5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52EAE836-0EBE-60B3-D4AA-E6B2B189A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Why</a:t>
            </a:r>
            <a:r>
              <a:rPr lang="hu-HU" dirty="0"/>
              <a:t> is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important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?</a:t>
            </a:r>
          </a:p>
        </p:txBody>
      </p:sp>
      <p:pic>
        <p:nvPicPr>
          <p:cNvPr id="9218" name="Picture 2" descr="How the new human right to a healthy environment could accelerate New  Zealand's action on climate change">
            <a:extLst>
              <a:ext uri="{FF2B5EF4-FFF2-40B4-BE49-F238E27FC236}">
                <a16:creationId xmlns:a16="http://schemas.microsoft.com/office/drawing/2014/main" id="{4CEDF91B-E458-B727-A936-506B653AA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6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9228" name="Rectangle 9227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29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0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1" name="Rectangle 9230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32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3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4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5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6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7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8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39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0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1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2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3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4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5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6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7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8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49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0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1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2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3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4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5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6" name="Rectangle 9255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57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8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59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0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1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2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3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4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5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6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7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68" name="Rectangle 9267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269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0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1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2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3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4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5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6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7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8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79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80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81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CACF97-F039-C95D-CDD0-0C71A6D0F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hu-HU" dirty="0"/>
              <a:t>Renewable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minimizes</a:t>
            </a:r>
            <a:r>
              <a:rPr lang="hu-HU" dirty="0"/>
              <a:t> </a:t>
            </a:r>
            <a:r>
              <a:rPr lang="hu-HU" dirty="0" err="1"/>
              <a:t>carbon</a:t>
            </a:r>
            <a:r>
              <a:rPr lang="hu-HU" dirty="0"/>
              <a:t> </a:t>
            </a:r>
            <a:r>
              <a:rPr lang="hu-HU" dirty="0" err="1"/>
              <a:t>pollution</a:t>
            </a:r>
            <a:r>
              <a:rPr lang="hu-HU" dirty="0"/>
              <a:t> and has a </a:t>
            </a:r>
            <a:r>
              <a:rPr lang="hu-HU" dirty="0" err="1"/>
              <a:t>much</a:t>
            </a:r>
            <a:r>
              <a:rPr lang="hu-HU" dirty="0"/>
              <a:t> </a:t>
            </a:r>
            <a:r>
              <a:rPr lang="hu-HU" dirty="0" err="1"/>
              <a:t>lower</a:t>
            </a:r>
            <a:r>
              <a:rPr lang="hu-HU" dirty="0"/>
              <a:t> </a:t>
            </a:r>
            <a:r>
              <a:rPr lang="hu-HU" dirty="0" err="1"/>
              <a:t>impact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environment</a:t>
            </a:r>
            <a:r>
              <a:rPr lang="hu-HU" dirty="0"/>
              <a:t>, </a:t>
            </a:r>
            <a:r>
              <a:rPr lang="hu-HU" dirty="0" err="1"/>
              <a:t>slowing</a:t>
            </a:r>
            <a:r>
              <a:rPr lang="hu-HU" dirty="0"/>
              <a:t> down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climate</a:t>
            </a:r>
            <a:r>
              <a:rPr lang="hu-HU" dirty="0"/>
              <a:t> </a:t>
            </a:r>
            <a:r>
              <a:rPr lang="hu-HU" dirty="0" err="1"/>
              <a:t>change</a:t>
            </a:r>
            <a:r>
              <a:rPr lang="hu-HU" dirty="0"/>
              <a:t>.</a:t>
            </a:r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cleans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air and </a:t>
            </a:r>
            <a:r>
              <a:rPr lang="hu-HU" dirty="0" err="1"/>
              <a:t>reduces</a:t>
            </a:r>
            <a:r>
              <a:rPr lang="hu-HU" dirty="0"/>
              <a:t> </a:t>
            </a:r>
            <a:r>
              <a:rPr lang="hu-HU" dirty="0" err="1"/>
              <a:t>pollution</a:t>
            </a:r>
            <a:r>
              <a:rPr lang="hu-HU" dirty="0"/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008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6D6FE9F-B46A-1896-CE5C-7CF4F9C6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0319" y="2374901"/>
            <a:ext cx="5610225" cy="2133676"/>
          </a:xfrm>
        </p:spPr>
        <p:txBody>
          <a:bodyPr>
            <a:noAutofit/>
          </a:bodyPr>
          <a:lstStyle/>
          <a:p>
            <a:pPr algn="ctr"/>
            <a:r>
              <a:rPr lang="hu-HU" dirty="0"/>
              <a:t>Top 10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trends</a:t>
            </a:r>
            <a:r>
              <a:rPr lang="hu-HU" dirty="0"/>
              <a:t> &amp; </a:t>
            </a:r>
            <a:r>
              <a:rPr lang="hu-HU" dirty="0" err="1"/>
              <a:t>innovations</a:t>
            </a:r>
            <a:r>
              <a:rPr lang="hu-HU" dirty="0"/>
              <a:t> in 2023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9" name="Kép 8">
            <a:extLst>
              <a:ext uri="{FF2B5EF4-FFF2-40B4-BE49-F238E27FC236}">
                <a16:creationId xmlns:a16="http://schemas.microsoft.com/office/drawing/2014/main" id="{4C03C55E-2AC5-BC67-FD8F-1D1AB5B2E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402948"/>
            <a:ext cx="6267448" cy="60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239374-B4D6-2225-95F6-5CB7656F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98448"/>
            <a:ext cx="9905998" cy="1478570"/>
          </a:xfrm>
        </p:spPr>
        <p:txBody>
          <a:bodyPr/>
          <a:lstStyle/>
          <a:p>
            <a:r>
              <a:rPr lang="hu-HU" dirty="0"/>
              <a:t>KEYWORD: </a:t>
            </a:r>
            <a:r>
              <a:rPr lang="hu-HU" dirty="0" err="1"/>
              <a:t>get</a:t>
            </a:r>
            <a:r>
              <a:rPr lang="hu-HU" dirty="0"/>
              <a:t> more </a:t>
            </a:r>
            <a:r>
              <a:rPr lang="hu-HU" dirty="0" err="1"/>
              <a:t>efficiant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F624A8-5DBF-9C91-9E5B-40595740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77018"/>
            <a:ext cx="9905999" cy="4594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Innovations</a:t>
            </a:r>
            <a:r>
              <a:rPr lang="hu-HU" sz="2500" b="0" i="0" u="none" strike="noStrike" dirty="0">
                <a:effectLst/>
              </a:rPr>
              <a:t> in </a:t>
            </a:r>
            <a:r>
              <a:rPr lang="hu-HU" sz="2500" b="0" i="0" u="none" strike="noStrike" dirty="0" err="1">
                <a:effectLst/>
              </a:rPr>
              <a:t>advanced</a:t>
            </a:r>
            <a:r>
              <a:rPr lang="hu-HU" sz="2500" b="0" i="0" u="none" strike="noStrike" dirty="0">
                <a:effectLst/>
              </a:rPr>
              <a:t> </a:t>
            </a:r>
            <a:r>
              <a:rPr lang="hu-HU" sz="2500" b="1" i="0" u="none" strike="noStrike" dirty="0" err="1">
                <a:effectLst/>
              </a:rPr>
              <a:t>photovoltaics</a:t>
            </a:r>
            <a:r>
              <a:rPr lang="hu-HU" sz="2500" b="0" i="0" u="none" strike="noStrike" dirty="0">
                <a:effectLst/>
              </a:rPr>
              <a:t> (PV) </a:t>
            </a:r>
            <a:r>
              <a:rPr lang="hu-HU" sz="2500" b="0" i="0" u="none" strike="noStrike" dirty="0" err="1">
                <a:effectLst/>
              </a:rPr>
              <a:t>focus</a:t>
            </a: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on</a:t>
            </a: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technologies</a:t>
            </a: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that</a:t>
            </a: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provide</a:t>
            </a: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higher</a:t>
            </a: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energy</a:t>
            </a:r>
            <a:r>
              <a:rPr lang="hu-HU" sz="2500" b="0" i="0" u="none" strike="noStrike" dirty="0">
                <a:effectLst/>
              </a:rPr>
              <a:t> </a:t>
            </a:r>
            <a:r>
              <a:rPr lang="hu-HU" sz="2500" b="0" i="0" u="none" strike="noStrike" dirty="0" err="1">
                <a:effectLst/>
              </a:rPr>
              <a:t>efficiency</a:t>
            </a:r>
            <a:r>
              <a:rPr lang="hu-HU" sz="2500" b="0" i="0" u="none" strike="noStrike" dirty="0"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u-HU" b="0" i="0" u="none" strike="noStrike" dirty="0">
                <a:effectLst/>
              </a:rPr>
              <a:t> In </a:t>
            </a:r>
            <a:r>
              <a:rPr lang="hu-HU" b="0" i="0" u="none" strike="noStrike" dirty="0" err="1">
                <a:effectLst/>
              </a:rPr>
              <a:t>addition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use</a:t>
            </a:r>
            <a:r>
              <a:rPr lang="hu-HU" b="0" i="0" u="none" strike="noStrike" dirty="0">
                <a:effectLst/>
              </a:rPr>
              <a:t> of </a:t>
            </a:r>
            <a:r>
              <a:rPr lang="hu-HU" b="0" i="0" u="none" strike="noStrike" dirty="0" err="1">
                <a:effectLst/>
              </a:rPr>
              <a:t>big</a:t>
            </a:r>
            <a:r>
              <a:rPr lang="hu-HU" b="0" i="0" u="none" strike="noStrike" dirty="0">
                <a:effectLst/>
              </a:rPr>
              <a:t> </a:t>
            </a:r>
            <a:r>
              <a:rPr lang="hu-HU" b="1" i="0" u="none" strike="noStrike" dirty="0" err="1">
                <a:effectLst/>
              </a:rPr>
              <a:t>data</a:t>
            </a:r>
            <a:r>
              <a:rPr lang="hu-HU" b="1" i="0" u="none" strike="noStrike" dirty="0">
                <a:effectLst/>
              </a:rPr>
              <a:t> and AI</a:t>
            </a:r>
            <a:r>
              <a:rPr lang="hu-HU" b="0" i="0" u="none" strike="noStrike" dirty="0">
                <a:effectLst/>
              </a:rPr>
              <a:t> </a:t>
            </a:r>
            <a:r>
              <a:rPr lang="hu-HU" b="0" i="0" u="none" strike="noStrike" dirty="0" err="1">
                <a:effectLst/>
              </a:rPr>
              <a:t>empowers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renewable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while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also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enabling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other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applications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such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predictive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maintenance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smart</a:t>
            </a:r>
            <a:r>
              <a:rPr lang="hu-HU" b="0" i="0" u="none" strike="noStrike" dirty="0">
                <a:effectLst/>
              </a:rPr>
              <a:t> management.</a:t>
            </a:r>
            <a:endParaRPr lang="hu-HU" i="0" u="none" strike="noStrike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Bioenergy</a:t>
            </a:r>
            <a:r>
              <a:rPr lang="hu-HU" b="0" i="0" u="none" strike="noStrike" dirty="0">
                <a:effectLst/>
              </a:rPr>
              <a:t> </a:t>
            </a:r>
            <a:r>
              <a:rPr lang="hu-HU" b="0" i="0" u="none" strike="noStrike" dirty="0" err="1">
                <a:effectLst/>
              </a:rPr>
              <a:t>continues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remain</a:t>
            </a:r>
            <a:r>
              <a:rPr lang="hu-HU" b="0" i="0" u="none" strike="noStrike" dirty="0">
                <a:effectLst/>
              </a:rPr>
              <a:t> a </a:t>
            </a:r>
            <a:r>
              <a:rPr lang="hu-HU" b="0" i="0" u="none" strike="noStrike" dirty="0" err="1">
                <a:effectLst/>
              </a:rPr>
              <a:t>popular</a:t>
            </a:r>
            <a:r>
              <a:rPr lang="hu-HU" b="0" i="0" u="none" strike="noStrike" dirty="0">
                <a:effectLst/>
              </a:rPr>
              <a:t> trend </a:t>
            </a:r>
            <a:r>
              <a:rPr lang="hu-HU" b="0" i="0" u="none" strike="noStrike" dirty="0" err="1">
                <a:effectLst/>
              </a:rPr>
              <a:t>due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its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decentralized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nature</a:t>
            </a:r>
            <a:r>
              <a:rPr lang="hu-HU" b="0" i="0" u="none" strike="noStrike" dirty="0">
                <a:effectLst/>
              </a:rPr>
              <a:t>.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secure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automate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renewables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startups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scaleups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extensively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leverage</a:t>
            </a:r>
            <a:r>
              <a:rPr lang="hu-HU" b="0" i="0" u="none" strike="noStrike" dirty="0">
                <a:effectLst/>
              </a:rPr>
              <a:t> </a:t>
            </a:r>
            <a:r>
              <a:rPr lang="hu-HU" b="1" i="0" u="none" strike="noStrike" dirty="0" err="1">
                <a:effectLst/>
              </a:rPr>
              <a:t>blockchain</a:t>
            </a:r>
            <a:r>
              <a:rPr lang="hu-HU" b="0" i="0" u="none" strike="noStrike" dirty="0">
                <a:effectLst/>
              </a:rPr>
              <a:t> and </a:t>
            </a:r>
            <a:r>
              <a:rPr lang="hu-HU" b="1" i="0" u="none" strike="noStrike" dirty="0" err="1">
                <a:effectLst/>
              </a:rPr>
              <a:t>robotics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among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other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technologies</a:t>
            </a:r>
            <a:endParaRPr lang="hu-HU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645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A6FEE7-C69F-BC7D-056B-F927B0BF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KEYWORD: </a:t>
            </a:r>
            <a:r>
              <a:rPr lang="hu-HU" dirty="0" err="1"/>
              <a:t>get</a:t>
            </a:r>
            <a:r>
              <a:rPr lang="hu-HU" dirty="0"/>
              <a:t> more </a:t>
            </a:r>
            <a:r>
              <a:rPr lang="hu-HU" dirty="0" err="1"/>
              <a:t>efficiant</a:t>
            </a:r>
            <a:r>
              <a:rPr lang="hu-HU" dirty="0"/>
              <a:t> II.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C265CB-AA82-C2FE-9F75-FB63A0633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438745" cy="45577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Grid</a:t>
            </a:r>
            <a:r>
              <a:rPr lang="hu-HU" b="1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integration</a:t>
            </a:r>
            <a:r>
              <a:rPr lang="hu-HU" b="0" i="0" u="none" strike="noStrike" dirty="0">
                <a:effectLst/>
              </a:rPr>
              <a:t> </a:t>
            </a:r>
            <a:r>
              <a:rPr lang="hu-HU" b="0" i="0" u="none" strike="noStrike" dirty="0" err="1">
                <a:effectLst/>
              </a:rPr>
              <a:t>technologies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also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stabilize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grid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by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controlling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transmission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losses</a:t>
            </a:r>
            <a:r>
              <a:rPr lang="hu-HU" b="0" i="0" u="none" strike="noStrike" dirty="0">
                <a:effectLst/>
              </a:rPr>
              <a:t>. </a:t>
            </a:r>
            <a:r>
              <a:rPr lang="hu-HU" b="0" i="0" u="none" strike="noStrike" dirty="0" err="1">
                <a:effectLst/>
              </a:rPr>
              <a:t>As</a:t>
            </a:r>
            <a:r>
              <a:rPr lang="hu-HU" b="0" i="0" u="none" strike="noStrike" dirty="0">
                <a:effectLst/>
              </a:rPr>
              <a:t> a </a:t>
            </a:r>
            <a:r>
              <a:rPr lang="hu-HU" b="0" i="0" u="none" strike="noStrike" dirty="0" err="1">
                <a:effectLst/>
              </a:rPr>
              <a:t>result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it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leads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efficient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utilization</a:t>
            </a:r>
            <a:r>
              <a:rPr lang="hu-HU" b="0" i="0" u="none" strike="noStrike" dirty="0">
                <a:effectLst/>
              </a:rPr>
              <a:t> of </a:t>
            </a:r>
            <a:r>
              <a:rPr lang="hu-HU" b="0" i="0" u="none" strike="noStrike" dirty="0" err="1">
                <a:effectLst/>
              </a:rPr>
              <a:t>off-grid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sources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such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as</a:t>
            </a:r>
            <a:r>
              <a:rPr lang="hu-HU" b="0" i="0" u="none" strike="noStrike" dirty="0">
                <a:effectLst/>
              </a:rPr>
              <a:t> </a:t>
            </a:r>
            <a:r>
              <a:rPr lang="hu-HU" b="1" i="0" u="none" strike="noStrike" dirty="0" err="1">
                <a:effectLst/>
              </a:rPr>
              <a:t>biofuels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1" i="0" u="none" strike="noStrike" dirty="0" err="1">
                <a:effectLst/>
              </a:rPr>
              <a:t>wind</a:t>
            </a:r>
            <a:r>
              <a:rPr lang="hu-HU" b="0" i="0" u="none" strike="noStrike" dirty="0">
                <a:effectLst/>
              </a:rPr>
              <a:t>, and </a:t>
            </a:r>
            <a:r>
              <a:rPr lang="hu-HU" b="1" i="0" u="none" strike="noStrike" dirty="0" err="1">
                <a:effectLst/>
              </a:rPr>
              <a:t>hydro</a:t>
            </a:r>
            <a:r>
              <a:rPr lang="hu-HU" b="1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power</a:t>
            </a:r>
            <a:r>
              <a:rPr lang="hu-HU" b="1" i="0" u="none" strike="noStrike" dirty="0">
                <a:effectLst/>
              </a:rPr>
              <a:t> </a:t>
            </a:r>
            <a:r>
              <a:rPr lang="hu-HU" b="0" i="0" u="none" strike="noStrike" dirty="0" err="1">
                <a:effectLst/>
              </a:rPr>
              <a:t>located</a:t>
            </a:r>
            <a:r>
              <a:rPr lang="hu-HU" b="0" i="0" u="none" strike="noStrike" dirty="0">
                <a:effectLst/>
              </a:rPr>
              <a:t> far </a:t>
            </a:r>
            <a:r>
              <a:rPr lang="hu-HU" b="0" i="0" u="none" strike="noStrike" dirty="0" err="1">
                <a:effectLst/>
              </a:rPr>
              <a:t>away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from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demand</a:t>
            </a:r>
            <a:r>
              <a:rPr lang="hu-HU" b="0" i="0" u="none" strike="noStrike" dirty="0">
                <a:effectLst/>
              </a:rPr>
              <a:t> centers.</a:t>
            </a:r>
          </a:p>
          <a:p>
            <a:pPr marL="457200" indent="-457200">
              <a:buFont typeface="+mj-lt"/>
              <a:buAutoNum type="arabicPeriod"/>
            </a:pPr>
            <a:r>
              <a:rPr lang="hu-HU" b="0" i="0" u="none" strike="noStrike" dirty="0" err="1">
                <a:effectLst/>
              </a:rPr>
              <a:t>Indirectly</a:t>
            </a:r>
            <a:r>
              <a:rPr lang="hu-HU" b="0" i="0" u="none" strike="noStrike" dirty="0">
                <a:effectLst/>
              </a:rPr>
              <a:t>, </a:t>
            </a:r>
            <a:r>
              <a:rPr lang="hu-HU" b="1" i="0" u="none" strike="noStrike" dirty="0" err="1">
                <a:effectLst/>
              </a:rPr>
              <a:t>green</a:t>
            </a:r>
            <a:r>
              <a:rPr lang="hu-HU" b="1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hydrogen</a:t>
            </a:r>
            <a:r>
              <a:rPr lang="hu-HU" b="0" i="0" u="none" strike="noStrike" dirty="0">
                <a:effectLst/>
              </a:rPr>
              <a:t> </a:t>
            </a:r>
            <a:r>
              <a:rPr lang="hu-HU" b="0" i="0" u="none" strike="noStrike" dirty="0" err="1">
                <a:effectLst/>
              </a:rPr>
              <a:t>stores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obtained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from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other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renewable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sources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also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facilitates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electrification</a:t>
            </a:r>
            <a:r>
              <a:rPr lang="hu-HU" b="0" i="0" u="none" strike="noStrike" dirty="0"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i="0" u="none" strike="noStrike" dirty="0" err="1">
                <a:effectLst/>
              </a:rPr>
              <a:t>Distributed</a:t>
            </a:r>
            <a:r>
              <a:rPr lang="hu-HU" b="1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energy</a:t>
            </a:r>
            <a:r>
              <a:rPr lang="hu-HU" b="1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storage</a:t>
            </a:r>
            <a:r>
              <a:rPr lang="hu-HU" b="1" i="0" u="none" strike="noStrike" dirty="0">
                <a:effectLst/>
              </a:rPr>
              <a:t> </a:t>
            </a:r>
            <a:r>
              <a:rPr lang="hu-HU" b="1" i="0" u="none" strike="noStrike" dirty="0" err="1">
                <a:effectLst/>
              </a:rPr>
              <a:t>systems</a:t>
            </a:r>
            <a:r>
              <a:rPr lang="hu-HU" b="1" i="0" u="none" strike="noStrike" dirty="0">
                <a:effectLst/>
              </a:rPr>
              <a:t> (DESS) </a:t>
            </a:r>
            <a:r>
              <a:rPr lang="hu-HU" b="0" i="0" u="none" strike="noStrike" dirty="0" err="1">
                <a:effectLst/>
              </a:rPr>
              <a:t>provide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flexibility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stabilization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renewable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generation</a:t>
            </a:r>
            <a:r>
              <a:rPr lang="hu-HU" b="0" i="0" u="none" strike="noStrike" dirty="0"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hu-HU" b="0" i="0" u="none" strike="noStrike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hu-HU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3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2" name="Group 3141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3143" name="Rectangle 3142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44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955C394B-9240-CEBD-284C-E605590F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/>
              <a:t>INTERESTING </a:t>
            </a:r>
            <a:r>
              <a:rPr lang="hu-HU" dirty="0" err="1"/>
              <a:t>facts</a:t>
            </a:r>
            <a:endParaRPr lang="hu-HU" dirty="0"/>
          </a:p>
        </p:txBody>
      </p:sp>
      <p:pic>
        <p:nvPicPr>
          <p:cNvPr id="3076" name="Picture 4" descr="Earth Day 2021: This Earth Day, Pledge to Save the Planet by Doing These  Little Things">
            <a:extLst>
              <a:ext uri="{FF2B5EF4-FFF2-40B4-BE49-F238E27FC236}">
                <a16:creationId xmlns:a16="http://schemas.microsoft.com/office/drawing/2014/main" id="{DA98AE8A-C7B9-AFCD-B740-932B28A8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r="48085" b="-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46" name="Group 3145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3147" name="Rectangle 3146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8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49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0" name="Rectangle 3149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51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2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3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4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5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6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7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8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9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0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1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2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3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4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5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6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7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8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9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0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1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2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3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4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5" name="Rectangle 3174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76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7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8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9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0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1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2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3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4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5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6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7" name="Rectangle 3186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88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9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0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1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2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3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4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5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6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7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8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9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2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653EFA-DC10-AD00-0F94-2AE120DF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8598" y="1896269"/>
            <a:ext cx="6078453" cy="4809331"/>
          </a:xfrm>
        </p:spPr>
        <p:txBody>
          <a:bodyPr>
            <a:normAutofit/>
          </a:bodyPr>
          <a:lstStyle/>
          <a:p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almost 200 </a:t>
            </a:r>
            <a:r>
              <a:rPr lang="hu-HU" dirty="0" err="1"/>
              <a:t>years</a:t>
            </a:r>
            <a:r>
              <a:rPr lang="hu-HU" dirty="0"/>
              <a:t> old.</a:t>
            </a:r>
          </a:p>
          <a:p>
            <a:r>
              <a:rPr lang="hu-HU" dirty="0" err="1"/>
              <a:t>Iceland</a:t>
            </a:r>
            <a:r>
              <a:rPr lang="hu-HU" dirty="0"/>
              <a:t> </a:t>
            </a:r>
            <a:r>
              <a:rPr lang="hu-HU" dirty="0" err="1"/>
              <a:t>leads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near</a:t>
            </a:r>
            <a:r>
              <a:rPr lang="hu-HU" dirty="0"/>
              <a:t> 100%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produced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sources</a:t>
            </a:r>
            <a:r>
              <a:rPr lang="hu-HU" dirty="0"/>
              <a:t>.</a:t>
            </a:r>
          </a:p>
          <a:p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could</a:t>
            </a:r>
            <a:r>
              <a:rPr lang="hu-HU" dirty="0"/>
              <a:t> be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world’s</a:t>
            </a:r>
            <a:r>
              <a:rPr lang="hu-HU" dirty="0"/>
              <a:t> top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2050.</a:t>
            </a:r>
          </a:p>
          <a:p>
            <a:r>
              <a:rPr lang="hu-HU" dirty="0"/>
              <a:t>Costa Rica </a:t>
            </a:r>
            <a:r>
              <a:rPr lang="hu-HU" dirty="0" err="1"/>
              <a:t>gets</a:t>
            </a:r>
            <a:r>
              <a:rPr lang="hu-HU" dirty="0"/>
              <a:t> 99% </a:t>
            </a:r>
            <a:r>
              <a:rPr lang="hu-HU" dirty="0" err="1"/>
              <a:t>if</a:t>
            </a:r>
            <a:r>
              <a:rPr lang="hu-HU" dirty="0"/>
              <a:t> </a:t>
            </a:r>
            <a:r>
              <a:rPr lang="hu-HU" dirty="0" err="1"/>
              <a:t>its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sources</a:t>
            </a:r>
            <a:r>
              <a:rPr lang="hu-HU" dirty="0"/>
              <a:t>.</a:t>
            </a:r>
          </a:p>
          <a:p>
            <a:r>
              <a:rPr lang="hu-HU" dirty="0" err="1"/>
              <a:t>About</a:t>
            </a:r>
            <a:r>
              <a:rPr lang="hu-HU" dirty="0"/>
              <a:t> 30%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world’s</a:t>
            </a:r>
            <a:r>
              <a:rPr lang="hu-HU" dirty="0"/>
              <a:t> </a:t>
            </a:r>
            <a:r>
              <a:rPr lang="hu-HU" dirty="0" err="1"/>
              <a:t>electricity</a:t>
            </a:r>
            <a:r>
              <a:rPr lang="hu-HU" dirty="0"/>
              <a:t> </a:t>
            </a:r>
            <a:r>
              <a:rPr lang="hu-HU" dirty="0" err="1"/>
              <a:t>comes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108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32" name="Rectangle 1031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89515AA-371D-EF59-1BC9-9EE3B6ED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836" y="259253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/>
              <a:t>WEB SOURCES</a:t>
            </a:r>
          </a:p>
        </p:txBody>
      </p:sp>
      <p:pic>
        <p:nvPicPr>
          <p:cNvPr id="1026" name="Picture 2" descr="post takes a technological leap">
            <a:extLst>
              <a:ext uri="{FF2B5EF4-FFF2-40B4-BE49-F238E27FC236}">
                <a16:creationId xmlns:a16="http://schemas.microsoft.com/office/drawing/2014/main" id="{EED671AC-8FE4-AFDC-458D-A360B327F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r="1887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8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40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1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4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5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6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7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8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9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0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1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2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3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5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6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7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8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9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0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1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2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3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4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5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7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8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9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0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1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2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3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4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5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6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7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8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9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7FDBF0-9606-1CC9-702B-B78D8462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923" y="1580357"/>
            <a:ext cx="6078453" cy="482123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UNITEDNATIONS.ORG</a:t>
            </a:r>
          </a:p>
          <a:p>
            <a:r>
              <a:rPr lang="hu-HU" dirty="0"/>
              <a:t>NATIONALGEOGRAPHIC.ORG</a:t>
            </a:r>
          </a:p>
          <a:p>
            <a:r>
              <a:rPr lang="hu-HU" dirty="0"/>
              <a:t>MINESTRO.COM</a:t>
            </a:r>
          </a:p>
          <a:p>
            <a:r>
              <a:rPr lang="hu-HU" dirty="0"/>
              <a:t>OCEAN-ENERGY.EU</a:t>
            </a:r>
          </a:p>
          <a:p>
            <a:r>
              <a:rPr lang="hu-HU" dirty="0"/>
              <a:t>ENERGY.EC.EUROPA.EU</a:t>
            </a:r>
          </a:p>
          <a:p>
            <a:r>
              <a:rPr lang="hu-HU" dirty="0"/>
              <a:t>ENERGY.GOV</a:t>
            </a:r>
          </a:p>
          <a:p>
            <a:r>
              <a:rPr lang="hu-HU" dirty="0"/>
              <a:t>JUSTENERGY.COM</a:t>
            </a:r>
          </a:p>
          <a:p>
            <a:r>
              <a:rPr lang="hu-HU" dirty="0"/>
              <a:t>SEAI.IE</a:t>
            </a:r>
          </a:p>
          <a:p>
            <a:r>
              <a:rPr lang="hu-HU" dirty="0"/>
              <a:t>STARTUS-INSIGHTS.COM</a:t>
            </a:r>
          </a:p>
        </p:txBody>
      </p:sp>
    </p:spTree>
    <p:extLst>
      <p:ext uri="{BB962C8B-B14F-4D97-AF65-F5344CB8AC3E}">
        <p14:creationId xmlns:p14="http://schemas.microsoft.com/office/powerpoint/2010/main" val="2410251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6" name="Group 8265">
            <a:extLst>
              <a:ext uri="{FF2B5EF4-FFF2-40B4-BE49-F238E27FC236}">
                <a16:creationId xmlns:a16="http://schemas.microsoft.com/office/drawing/2014/main" id="{AD579530-1077-46B3-BD5C-81BB270A1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8267" name="Rectangle 8266">
              <a:extLst>
                <a:ext uri="{FF2B5EF4-FFF2-40B4-BE49-F238E27FC236}">
                  <a16:creationId xmlns:a16="http://schemas.microsoft.com/office/drawing/2014/main" id="{ACBB106A-B366-4349-B59F-E8FBDADD8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68" name="Picture 2">
              <a:extLst>
                <a:ext uri="{FF2B5EF4-FFF2-40B4-BE49-F238E27FC236}">
                  <a16:creationId xmlns:a16="http://schemas.microsoft.com/office/drawing/2014/main" id="{113FC03B-24E4-4A3F-9626-CC7F6356B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Renewable Energy – Energy Innovation Centre-">
            <a:extLst>
              <a:ext uri="{FF2B5EF4-FFF2-40B4-BE49-F238E27FC236}">
                <a16:creationId xmlns:a16="http://schemas.microsoft.com/office/drawing/2014/main" id="{0B4CB2F3-FC59-EE77-3F2D-2F2920F71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b="7495"/>
          <a:stretch/>
        </p:blipFill>
        <p:spPr bwMode="auto">
          <a:xfrm>
            <a:off x="-2" y="10"/>
            <a:ext cx="1218838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70" name="Group 8269">
            <a:extLst>
              <a:ext uri="{FF2B5EF4-FFF2-40B4-BE49-F238E27FC236}">
                <a16:creationId xmlns:a16="http://schemas.microsoft.com/office/drawing/2014/main" id="{83F79A5F-63B5-4802-B39B-BF0F89DDD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8271" name="Round Diagonal Corner Rectangle 7">
              <a:extLst>
                <a:ext uri="{FF2B5EF4-FFF2-40B4-BE49-F238E27FC236}">
                  <a16:creationId xmlns:a16="http://schemas.microsoft.com/office/drawing/2014/main" id="{00D14BF7-A799-4EDA-8C19-CED0B8EC5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72" name="Group 8271">
              <a:extLst>
                <a:ext uri="{FF2B5EF4-FFF2-40B4-BE49-F238E27FC236}">
                  <a16:creationId xmlns:a16="http://schemas.microsoft.com/office/drawing/2014/main" id="{AF292344-73C8-4E53-85C0-8CDB23EB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8273" name="Freeform 32">
                <a:extLst>
                  <a:ext uri="{FF2B5EF4-FFF2-40B4-BE49-F238E27FC236}">
                    <a16:creationId xmlns:a16="http://schemas.microsoft.com/office/drawing/2014/main" id="{4781E776-A0A7-4FB6-958B-8389BBA56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74" name="Freeform 33">
                <a:extLst>
                  <a:ext uri="{FF2B5EF4-FFF2-40B4-BE49-F238E27FC236}">
                    <a16:creationId xmlns:a16="http://schemas.microsoft.com/office/drawing/2014/main" id="{0F004D56-F177-45BC-8965-B72DB88A0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75" name="Freeform 34">
                <a:extLst>
                  <a:ext uri="{FF2B5EF4-FFF2-40B4-BE49-F238E27FC236}">
                    <a16:creationId xmlns:a16="http://schemas.microsoft.com/office/drawing/2014/main" id="{5F2F1F83-817B-4678-B0AE-8FFDC49FC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76" name="Freeform 37">
                <a:extLst>
                  <a:ext uri="{FF2B5EF4-FFF2-40B4-BE49-F238E27FC236}">
                    <a16:creationId xmlns:a16="http://schemas.microsoft.com/office/drawing/2014/main" id="{F908EB47-32F4-4E82-BF56-FD25BB074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77" name="Freeform 35">
                <a:extLst>
                  <a:ext uri="{FF2B5EF4-FFF2-40B4-BE49-F238E27FC236}">
                    <a16:creationId xmlns:a16="http://schemas.microsoft.com/office/drawing/2014/main" id="{0966000D-B975-4E8A-9BF2-EACF216405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78" name="Freeform 36">
                <a:extLst>
                  <a:ext uri="{FF2B5EF4-FFF2-40B4-BE49-F238E27FC236}">
                    <a16:creationId xmlns:a16="http://schemas.microsoft.com/office/drawing/2014/main" id="{A9554499-6796-4AEE-B012-34A5B9A585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79" name="Freeform 38">
                <a:extLst>
                  <a:ext uri="{FF2B5EF4-FFF2-40B4-BE49-F238E27FC236}">
                    <a16:creationId xmlns:a16="http://schemas.microsoft.com/office/drawing/2014/main" id="{9DD40864-34BD-491F-B591-180E7B32C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0" name="Freeform 39">
                <a:extLst>
                  <a:ext uri="{FF2B5EF4-FFF2-40B4-BE49-F238E27FC236}">
                    <a16:creationId xmlns:a16="http://schemas.microsoft.com/office/drawing/2014/main" id="{2623F54C-4373-4D30-90DB-3129BDDF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1" name="Freeform 40">
                <a:extLst>
                  <a:ext uri="{FF2B5EF4-FFF2-40B4-BE49-F238E27FC236}">
                    <a16:creationId xmlns:a16="http://schemas.microsoft.com/office/drawing/2014/main" id="{1FF42884-D4B2-462F-9FA7-4FA8925322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2" name="Rectangle 41">
                <a:extLst>
                  <a:ext uri="{FF2B5EF4-FFF2-40B4-BE49-F238E27FC236}">
                    <a16:creationId xmlns:a16="http://schemas.microsoft.com/office/drawing/2014/main" id="{27F4D4BA-37F5-4D54-BDFF-733F621D5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3" name="Freeform 32">
                <a:extLst>
                  <a:ext uri="{FF2B5EF4-FFF2-40B4-BE49-F238E27FC236}">
                    <a16:creationId xmlns:a16="http://schemas.microsoft.com/office/drawing/2014/main" id="{29E4A0E5-0441-4563-A947-12A5781105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4" name="Freeform 33">
                <a:extLst>
                  <a:ext uri="{FF2B5EF4-FFF2-40B4-BE49-F238E27FC236}">
                    <a16:creationId xmlns:a16="http://schemas.microsoft.com/office/drawing/2014/main" id="{4A8D89B4-AD1B-410A-870B-1042E075A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5" name="Freeform 34">
                <a:extLst>
                  <a:ext uri="{FF2B5EF4-FFF2-40B4-BE49-F238E27FC236}">
                    <a16:creationId xmlns:a16="http://schemas.microsoft.com/office/drawing/2014/main" id="{DFC54570-9F45-44E6-AC94-4B3192D44B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6" name="Freeform 37">
                <a:extLst>
                  <a:ext uri="{FF2B5EF4-FFF2-40B4-BE49-F238E27FC236}">
                    <a16:creationId xmlns:a16="http://schemas.microsoft.com/office/drawing/2014/main" id="{A976F76C-4BBB-4CD4-9270-5E4E8802B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7" name="Freeform 35">
                <a:extLst>
                  <a:ext uri="{FF2B5EF4-FFF2-40B4-BE49-F238E27FC236}">
                    <a16:creationId xmlns:a16="http://schemas.microsoft.com/office/drawing/2014/main" id="{06081E5F-35E2-4E9E-A0DA-9E2F769C4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8" name="Freeform 36">
                <a:extLst>
                  <a:ext uri="{FF2B5EF4-FFF2-40B4-BE49-F238E27FC236}">
                    <a16:creationId xmlns:a16="http://schemas.microsoft.com/office/drawing/2014/main" id="{7B7B4F78-1391-433D-AAE5-0FA8B8EE18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89" name="Freeform 38">
                <a:extLst>
                  <a:ext uri="{FF2B5EF4-FFF2-40B4-BE49-F238E27FC236}">
                    <a16:creationId xmlns:a16="http://schemas.microsoft.com/office/drawing/2014/main" id="{EF63F42B-29ED-4285-99D1-5FA657DA92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90" name="Freeform 39">
                <a:extLst>
                  <a:ext uri="{FF2B5EF4-FFF2-40B4-BE49-F238E27FC236}">
                    <a16:creationId xmlns:a16="http://schemas.microsoft.com/office/drawing/2014/main" id="{EB7A6053-A7CF-4785-B396-6F70D6EBE9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91" name="Freeform 40">
                <a:extLst>
                  <a:ext uri="{FF2B5EF4-FFF2-40B4-BE49-F238E27FC236}">
                    <a16:creationId xmlns:a16="http://schemas.microsoft.com/office/drawing/2014/main" id="{E6337518-A10D-47A5-BD86-6D1F3FAF3C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8292" name="Rectangle 41">
                <a:extLst>
                  <a:ext uri="{FF2B5EF4-FFF2-40B4-BE49-F238E27FC236}">
                    <a16:creationId xmlns:a16="http://schemas.microsoft.com/office/drawing/2014/main" id="{7591C37F-6498-4992-992D-D413A8475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C891685A-CE6D-1290-1EA4-B1C781CAD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556" y="2776536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hu-HU" sz="4400" dirty="0" err="1"/>
              <a:t>Thank</a:t>
            </a:r>
            <a:r>
              <a:rPr lang="hu-HU" sz="4400" dirty="0"/>
              <a:t> </a:t>
            </a:r>
            <a:r>
              <a:rPr lang="hu-HU" sz="4400" dirty="0" err="1"/>
              <a:t>you</a:t>
            </a:r>
            <a:r>
              <a:rPr lang="hu-HU" sz="4400" dirty="0"/>
              <a:t> </a:t>
            </a:r>
            <a:r>
              <a:rPr lang="hu-HU" sz="4400" dirty="0" err="1"/>
              <a:t>for</a:t>
            </a:r>
            <a:r>
              <a:rPr lang="hu-HU" sz="4400" dirty="0"/>
              <a:t> </a:t>
            </a:r>
            <a:r>
              <a:rPr lang="hu-HU" sz="4400" dirty="0" err="1"/>
              <a:t>the</a:t>
            </a:r>
            <a:r>
              <a:rPr lang="hu-HU" sz="4400" dirty="0"/>
              <a:t> </a:t>
            </a:r>
            <a:r>
              <a:rPr lang="hu-HU" sz="4400" dirty="0" err="1"/>
              <a:t>attention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2021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064" name="Rectangle 2063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5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F42E9DD7-CBDC-98B8-2FF9-579508A7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/>
              <a:t>What is renewable energy?</a:t>
            </a:r>
          </a:p>
        </p:txBody>
      </p:sp>
      <p:pic>
        <p:nvPicPr>
          <p:cNvPr id="2058" name="Picture 10" descr="Transition to 100 per cent renewable energy by 2050 will be cost-effective:  Study, Energy News, ET EnergyWorld">
            <a:extLst>
              <a:ext uri="{FF2B5EF4-FFF2-40B4-BE49-F238E27FC236}">
                <a16:creationId xmlns:a16="http://schemas.microsoft.com/office/drawing/2014/main" id="{22C8FB01-85A8-5564-1B64-F68F1FD67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5" r="6599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9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0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72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3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4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5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6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7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8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9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0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1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2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3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4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5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6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7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8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9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0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1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2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3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4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5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6" name="Rectangle 2095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97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8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9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0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1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2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3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4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5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6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7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8" name="Rectangle 2107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09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0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1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2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3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4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5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6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7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8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9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0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1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82B7AE-E591-DB57-A196-B91FEF97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782" y="1990726"/>
            <a:ext cx="7084929" cy="458946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Renewable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derived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natural</a:t>
            </a:r>
            <a:r>
              <a:rPr lang="hu-HU" dirty="0"/>
              <a:t> </a:t>
            </a:r>
            <a:r>
              <a:rPr lang="hu-HU" dirty="0" err="1"/>
              <a:t>sources</a:t>
            </a:r>
            <a:r>
              <a:rPr lang="hu-HU" dirty="0"/>
              <a:t>.</a:t>
            </a:r>
          </a:p>
          <a:p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such</a:t>
            </a:r>
            <a:r>
              <a:rPr lang="hu-HU" dirty="0"/>
              <a:t> </a:t>
            </a:r>
            <a:r>
              <a:rPr lang="hu-HU" dirty="0" err="1"/>
              <a:t>sources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constantly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replenished</a:t>
            </a:r>
            <a:r>
              <a:rPr lang="hu-HU" dirty="0"/>
              <a:t>.</a:t>
            </a:r>
          </a:p>
          <a:p>
            <a:r>
              <a:rPr lang="hu-HU" dirty="0" err="1"/>
              <a:t>Plentiful</a:t>
            </a:r>
            <a:r>
              <a:rPr lang="hu-HU" dirty="0"/>
              <a:t> and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us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Renewable </a:t>
            </a:r>
            <a:r>
              <a:rPr lang="hu-HU" dirty="0" err="1"/>
              <a:t>energy</a:t>
            </a:r>
            <a:r>
              <a:rPr lang="hu-HU" dirty="0"/>
              <a:t>:</a:t>
            </a:r>
          </a:p>
          <a:p>
            <a:pPr lvl="1">
              <a:buFontTx/>
              <a:buChar char="-"/>
            </a:pPr>
            <a:r>
              <a:rPr lang="hu-HU" dirty="0" err="1"/>
              <a:t>Wind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  <a:p>
            <a:pPr lvl="1">
              <a:buFontTx/>
              <a:buChar char="-"/>
            </a:pP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  <a:p>
            <a:pPr lvl="1">
              <a:buFontTx/>
              <a:buChar char="-"/>
            </a:pPr>
            <a:r>
              <a:rPr lang="hu-HU" dirty="0" err="1"/>
              <a:t>Geothermal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</a:p>
          <a:p>
            <a:pPr lvl="1">
              <a:buFontTx/>
              <a:buChar char="-"/>
            </a:pPr>
            <a:r>
              <a:rPr lang="hu-HU" dirty="0" err="1"/>
              <a:t>Hydropower</a:t>
            </a:r>
            <a:r>
              <a:rPr lang="hu-HU" dirty="0"/>
              <a:t> </a:t>
            </a:r>
          </a:p>
          <a:p>
            <a:pPr lvl="1">
              <a:buFontTx/>
              <a:buChar char="-"/>
            </a:pPr>
            <a:r>
              <a:rPr lang="hu-HU" dirty="0" err="1"/>
              <a:t>Ocean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  <a:p>
            <a:pPr lvl="1">
              <a:buFontTx/>
              <a:buChar char="-"/>
            </a:pPr>
            <a:r>
              <a:rPr lang="hu-HU" dirty="0" err="1"/>
              <a:t>Bioenergy</a:t>
            </a:r>
            <a:r>
              <a:rPr lang="hu-HU" dirty="0"/>
              <a:t> (</a:t>
            </a:r>
            <a:r>
              <a:rPr lang="hu-HU" dirty="0" err="1"/>
              <a:t>biomass</a:t>
            </a:r>
            <a:r>
              <a:rPr lang="hu-HU" dirty="0"/>
              <a:t>)</a:t>
            </a:r>
          </a:p>
          <a:p>
            <a:pPr lvl="1">
              <a:buFontTx/>
              <a:buChar char="-"/>
            </a:pPr>
            <a:r>
              <a:rPr lang="hu-HU" dirty="0" err="1"/>
              <a:t>Wave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  <a:p>
            <a:pPr lvl="1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569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roup 3195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3197" name="Rectangle 3196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98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66EB67D6-A0E7-E134-62BC-D22EECEA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Wind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</p:txBody>
      </p:sp>
      <p:pic>
        <p:nvPicPr>
          <p:cNvPr id="6" name="Picture 6" descr="Paving the way for wind energy prosperity in Vietnam - ASEAN Centre for  Energy">
            <a:extLst>
              <a:ext uri="{FF2B5EF4-FFF2-40B4-BE49-F238E27FC236}">
                <a16:creationId xmlns:a16="http://schemas.microsoft.com/office/drawing/2014/main" id="{D496243B-7794-9E6D-373C-928D0A297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r="30490" b="-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00" name="Group 3199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3201" name="Rectangle 3200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02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3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4" name="Rectangle 3203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05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6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7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8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9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0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1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2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3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4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5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6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7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8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9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0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1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2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3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4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5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6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7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8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9" name="Rectangle 3228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30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1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2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3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4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5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6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7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8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9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0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1" name="Rectangle 3240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42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3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4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5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6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7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8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9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0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1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2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3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4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B41C19-A681-E4F6-9500-93055FC7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 </a:t>
            </a:r>
            <a:r>
              <a:rPr lang="hu-HU" dirty="0" err="1"/>
              <a:t>large</a:t>
            </a:r>
            <a:r>
              <a:rPr lang="hu-HU" dirty="0"/>
              <a:t> </a:t>
            </a:r>
            <a:r>
              <a:rPr lang="hu-HU" dirty="0" err="1"/>
              <a:t>wind</a:t>
            </a:r>
            <a:r>
              <a:rPr lang="hu-HU" dirty="0"/>
              <a:t> </a:t>
            </a:r>
            <a:r>
              <a:rPr lang="hu-HU" dirty="0" err="1"/>
              <a:t>turbines</a:t>
            </a:r>
            <a:r>
              <a:rPr lang="hu-HU" dirty="0"/>
              <a:t> </a:t>
            </a:r>
            <a:r>
              <a:rPr lang="hu-HU" dirty="0" err="1"/>
              <a:t>onshore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offshore.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machine</a:t>
            </a:r>
            <a:r>
              <a:rPr lang="hu-HU" dirty="0"/>
              <a:t> </a:t>
            </a:r>
            <a:r>
              <a:rPr lang="hu-HU" dirty="0" err="1"/>
              <a:t>produces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kitenic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of </a:t>
            </a:r>
            <a:r>
              <a:rPr lang="hu-HU" dirty="0" err="1"/>
              <a:t>moving</a:t>
            </a:r>
            <a:r>
              <a:rPr lang="hu-HU" dirty="0"/>
              <a:t> air.</a:t>
            </a:r>
          </a:p>
          <a:p>
            <a:r>
              <a:rPr lang="hu-HU" dirty="0"/>
              <a:t> The </a:t>
            </a:r>
            <a:r>
              <a:rPr lang="hu-HU" dirty="0" err="1"/>
              <a:t>best</a:t>
            </a:r>
            <a:r>
              <a:rPr lang="hu-HU" dirty="0"/>
              <a:t> </a:t>
            </a:r>
            <a:r>
              <a:rPr lang="hu-HU" dirty="0" err="1"/>
              <a:t>location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generating</a:t>
            </a:r>
            <a:r>
              <a:rPr lang="hu-HU" dirty="0"/>
              <a:t> </a:t>
            </a:r>
            <a:r>
              <a:rPr lang="hu-HU" dirty="0" err="1"/>
              <a:t>wind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somethimes</a:t>
            </a:r>
            <a:r>
              <a:rPr lang="hu-HU" dirty="0"/>
              <a:t> </a:t>
            </a:r>
            <a:r>
              <a:rPr lang="hu-HU" dirty="0" err="1"/>
              <a:t>remote</a:t>
            </a:r>
            <a:r>
              <a:rPr lang="hu-HU" dirty="0"/>
              <a:t> </a:t>
            </a:r>
            <a:r>
              <a:rPr lang="hu-HU" dirty="0" err="1"/>
              <a:t>ones</a:t>
            </a:r>
            <a:r>
              <a:rPr lang="hu-HU" dirty="0"/>
              <a:t>.</a:t>
            </a:r>
          </a:p>
          <a:p>
            <a:r>
              <a:rPr lang="hu-HU" dirty="0" err="1"/>
              <a:t>Offhore</a:t>
            </a:r>
            <a:r>
              <a:rPr lang="hu-HU" dirty="0"/>
              <a:t> </a:t>
            </a:r>
            <a:r>
              <a:rPr lang="hu-HU" dirty="0" err="1"/>
              <a:t>wind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offers</a:t>
            </a:r>
            <a:r>
              <a:rPr lang="hu-HU" dirty="0"/>
              <a:t> </a:t>
            </a:r>
            <a:r>
              <a:rPr lang="hu-HU" dirty="0" err="1"/>
              <a:t>enormous</a:t>
            </a:r>
            <a:r>
              <a:rPr lang="hu-HU" dirty="0"/>
              <a:t> </a:t>
            </a:r>
            <a:r>
              <a:rPr lang="hu-HU" dirty="0" err="1"/>
              <a:t>potential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156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32" name="Rectangle 1031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93E87195-3C46-AF6F-6F22-2E4C587C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</p:txBody>
      </p:sp>
      <p:pic>
        <p:nvPicPr>
          <p:cNvPr id="1026" name="Picture 2" descr="The Columns » W&amp;L to Match 100% of Electricity Use with Solar Energy »  Washington and Lee University">
            <a:extLst>
              <a:ext uri="{FF2B5EF4-FFF2-40B4-BE49-F238E27FC236}">
                <a16:creationId xmlns:a16="http://schemas.microsoft.com/office/drawing/2014/main" id="{C942CAB8-FED3-31EA-B06A-20D23A1E3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2" r="32898" b="-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8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40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1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4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5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6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7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8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9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0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1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2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3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4" name="Rectangle 1063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65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6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7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8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9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0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1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2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3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4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5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7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8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9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0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1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2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3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4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5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6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7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8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9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478657-0FAB-D307-6E21-4C661AE0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6"/>
            <a:ext cx="6078453" cy="4191001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deliver</a:t>
            </a:r>
            <a:r>
              <a:rPr lang="hu-HU" dirty="0"/>
              <a:t> </a:t>
            </a:r>
            <a:r>
              <a:rPr lang="hu-HU" dirty="0" err="1"/>
              <a:t>electricity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lighting</a:t>
            </a:r>
            <a:r>
              <a:rPr lang="hu-HU" dirty="0"/>
              <a:t>, </a:t>
            </a:r>
            <a:r>
              <a:rPr lang="hu-HU" dirty="0" err="1"/>
              <a:t>heating</a:t>
            </a:r>
            <a:r>
              <a:rPr lang="hu-HU" dirty="0"/>
              <a:t> and </a:t>
            </a:r>
            <a:r>
              <a:rPr lang="hu-HU" dirty="0" err="1"/>
              <a:t>cooling</a:t>
            </a:r>
            <a:r>
              <a:rPr lang="hu-HU" dirty="0"/>
              <a:t>. </a:t>
            </a:r>
          </a:p>
          <a:p>
            <a:r>
              <a:rPr lang="hu-HU" dirty="0" err="1"/>
              <a:t>These</a:t>
            </a:r>
            <a:r>
              <a:rPr lang="hu-HU" dirty="0"/>
              <a:t> </a:t>
            </a:r>
            <a:r>
              <a:rPr lang="hu-HU" dirty="0" err="1"/>
              <a:t>technologies</a:t>
            </a:r>
            <a:r>
              <a:rPr lang="hu-HU" dirty="0"/>
              <a:t> convert </a:t>
            </a:r>
            <a:r>
              <a:rPr lang="hu-HU" dirty="0" err="1"/>
              <a:t>sunlight</a:t>
            </a:r>
            <a:r>
              <a:rPr lang="hu-HU" dirty="0"/>
              <a:t>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electrical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.</a:t>
            </a:r>
          </a:p>
          <a:p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even</a:t>
            </a:r>
            <a:r>
              <a:rPr lang="hu-HU" dirty="0"/>
              <a:t> be </a:t>
            </a:r>
            <a:r>
              <a:rPr lang="hu-HU" dirty="0" err="1"/>
              <a:t>harnessed</a:t>
            </a:r>
            <a:r>
              <a:rPr lang="hu-HU" dirty="0"/>
              <a:t> in </a:t>
            </a:r>
            <a:r>
              <a:rPr lang="hu-HU" dirty="0" err="1"/>
              <a:t>cloudy</a:t>
            </a:r>
            <a:r>
              <a:rPr lang="hu-HU" dirty="0"/>
              <a:t> </a:t>
            </a:r>
            <a:r>
              <a:rPr lang="hu-HU" dirty="0" err="1"/>
              <a:t>weather</a:t>
            </a:r>
            <a:r>
              <a:rPr lang="hu-HU" dirty="0"/>
              <a:t>.</a:t>
            </a:r>
          </a:p>
          <a:p>
            <a:r>
              <a:rPr lang="hu-HU" dirty="0" err="1"/>
              <a:t>Direct</a:t>
            </a:r>
            <a:r>
              <a:rPr lang="hu-HU" dirty="0"/>
              <a:t> </a:t>
            </a:r>
            <a:r>
              <a:rPr lang="hu-HU" dirty="0" err="1"/>
              <a:t>solar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available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every</a:t>
            </a:r>
            <a:r>
              <a:rPr lang="hu-HU" dirty="0"/>
              <a:t> country.</a:t>
            </a:r>
          </a:p>
          <a:p>
            <a:r>
              <a:rPr lang="hu-HU" dirty="0" err="1"/>
              <a:t>It</a:t>
            </a:r>
            <a:r>
              <a:rPr lang="hu-HU" dirty="0"/>
              <a:t> is </a:t>
            </a:r>
            <a:r>
              <a:rPr lang="hu-HU" dirty="0" err="1"/>
              <a:t>affordable</a:t>
            </a:r>
            <a:r>
              <a:rPr lang="hu-HU" dirty="0"/>
              <a:t> and </a:t>
            </a:r>
            <a:r>
              <a:rPr lang="hu-HU" dirty="0" err="1"/>
              <a:t>often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cheapest</a:t>
            </a:r>
            <a:r>
              <a:rPr lang="hu-HU" dirty="0"/>
              <a:t> </a:t>
            </a:r>
            <a:r>
              <a:rPr lang="hu-HU" dirty="0" err="1"/>
              <a:t>solution</a:t>
            </a:r>
            <a:r>
              <a:rPr lang="hu-HU" dirty="0"/>
              <a:t> of </a:t>
            </a:r>
            <a:r>
              <a:rPr lang="hu-HU" dirty="0" err="1"/>
              <a:t>electricity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4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5" name="Group 2054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116" name="Rectangle 2055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7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8A8E9022-1B3E-51C4-50B2-17E2A49F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Geothermal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</p:txBody>
      </p:sp>
      <p:pic>
        <p:nvPicPr>
          <p:cNvPr id="2050" name="Picture 2" descr="Geothermal power - Wikipedia">
            <a:extLst>
              <a:ext uri="{FF2B5EF4-FFF2-40B4-BE49-F238E27FC236}">
                <a16:creationId xmlns:a16="http://schemas.microsoft.com/office/drawing/2014/main" id="{5C71FB8A-D418-BA6D-9F47-FB616C4BF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4" r="19010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7" name="Group 2058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1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2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3" name="Rectangle 2062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64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5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6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7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8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9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0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1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2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3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4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5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6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7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8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9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0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1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2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3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4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5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6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7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8" name="Rectangle 2087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89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0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1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2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3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4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5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6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7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8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9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0" name="Rectangle 2099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01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2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3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4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5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6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7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8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9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0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1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2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3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8241E6-91F5-3143-AFDC-9CB4551D4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784" y="2121694"/>
            <a:ext cx="6078453" cy="4360864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Geothermal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heat</a:t>
            </a:r>
            <a:r>
              <a:rPr lang="hu-HU" dirty="0"/>
              <a:t> </a:t>
            </a:r>
            <a:r>
              <a:rPr lang="hu-HU" dirty="0" err="1"/>
              <a:t>produced</a:t>
            </a:r>
            <a:r>
              <a:rPr lang="hu-HU" dirty="0"/>
              <a:t> </a:t>
            </a:r>
            <a:r>
              <a:rPr lang="hu-HU" dirty="0" err="1"/>
              <a:t>deep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Earth’s</a:t>
            </a:r>
            <a:r>
              <a:rPr lang="hu-HU" dirty="0"/>
              <a:t> </a:t>
            </a:r>
            <a:r>
              <a:rPr lang="hu-HU" dirty="0" err="1"/>
              <a:t>interior</a:t>
            </a:r>
            <a:r>
              <a:rPr lang="hu-HU" dirty="0"/>
              <a:t>.</a:t>
            </a:r>
          </a:p>
          <a:p>
            <a:r>
              <a:rPr lang="hu-HU" dirty="0" err="1"/>
              <a:t>It</a:t>
            </a:r>
            <a:r>
              <a:rPr lang="hu-HU" dirty="0"/>
              <a:t> is a </a:t>
            </a:r>
            <a:r>
              <a:rPr lang="hu-HU" dirty="0" err="1"/>
              <a:t>clean</a:t>
            </a:r>
            <a:r>
              <a:rPr lang="hu-HU" dirty="0"/>
              <a:t>,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resource</a:t>
            </a:r>
            <a:r>
              <a:rPr lang="hu-HU" dirty="0"/>
              <a:t>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harnessed</a:t>
            </a:r>
            <a:r>
              <a:rPr lang="hu-HU" dirty="0"/>
              <a:t> </a:t>
            </a:r>
            <a:r>
              <a:rPr lang="en-US" dirty="0"/>
              <a:t>for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heat</a:t>
            </a:r>
            <a:r>
              <a:rPr lang="hu-HU" dirty="0"/>
              <a:t> and </a:t>
            </a:r>
            <a:r>
              <a:rPr lang="hu-HU" dirty="0" err="1"/>
              <a:t>transform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electricity</a:t>
            </a:r>
            <a:r>
              <a:rPr lang="hu-HU" dirty="0"/>
              <a:t>.</a:t>
            </a:r>
          </a:p>
          <a:p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started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geothermal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thousands</a:t>
            </a:r>
            <a:r>
              <a:rPr lang="hu-HU" dirty="0"/>
              <a:t> of </a:t>
            </a:r>
            <a:r>
              <a:rPr lang="hu-HU" dirty="0" err="1"/>
              <a:t>years</a:t>
            </a:r>
            <a:r>
              <a:rPr lang="hu-HU" dirty="0"/>
              <a:t> </a:t>
            </a:r>
            <a:r>
              <a:rPr lang="hu-HU" dirty="0" err="1"/>
              <a:t>ago</a:t>
            </a:r>
            <a:r>
              <a:rPr lang="hu-HU" dirty="0"/>
              <a:t>. (In </a:t>
            </a:r>
            <a:r>
              <a:rPr lang="hu-HU" dirty="0" err="1"/>
              <a:t>ancient</a:t>
            </a:r>
            <a:r>
              <a:rPr lang="hu-HU" dirty="0"/>
              <a:t> </a:t>
            </a:r>
            <a:r>
              <a:rPr lang="hu-HU" dirty="0" err="1"/>
              <a:t>Rome</a:t>
            </a:r>
            <a:r>
              <a:rPr lang="hu-HU" dirty="0"/>
              <a:t>, </a:t>
            </a:r>
            <a:r>
              <a:rPr lang="hu-HU" dirty="0" err="1"/>
              <a:t>people</a:t>
            </a:r>
            <a:r>
              <a:rPr lang="hu-HU" dirty="0"/>
              <a:t> </a:t>
            </a:r>
            <a:r>
              <a:rPr lang="hu-HU" dirty="0" err="1"/>
              <a:t>built</a:t>
            </a:r>
            <a:r>
              <a:rPr lang="hu-HU" dirty="0"/>
              <a:t> </a:t>
            </a:r>
            <a:r>
              <a:rPr lang="hu-HU" dirty="0" err="1"/>
              <a:t>spas</a:t>
            </a:r>
            <a:r>
              <a:rPr lang="hu-HU" dirty="0"/>
              <a:t> and </a:t>
            </a:r>
            <a:r>
              <a:rPr lang="hu-HU" dirty="0" err="1"/>
              <a:t>baths</a:t>
            </a:r>
            <a:r>
              <a:rPr lang="hu-HU" dirty="0"/>
              <a:t> </a:t>
            </a:r>
            <a:r>
              <a:rPr lang="hu-HU" dirty="0" err="1"/>
              <a:t>around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natural</a:t>
            </a:r>
            <a:r>
              <a:rPr lang="hu-HU" dirty="0"/>
              <a:t> hot </a:t>
            </a:r>
            <a:r>
              <a:rPr lang="hu-HU" dirty="0" err="1"/>
              <a:t>springs</a:t>
            </a:r>
            <a:r>
              <a:rPr lang="hu-HU" dirty="0"/>
              <a:t>. Maori </a:t>
            </a:r>
            <a:r>
              <a:rPr lang="hu-HU" dirty="0" err="1"/>
              <a:t>women</a:t>
            </a:r>
            <a:r>
              <a:rPr lang="hu-HU" dirty="0"/>
              <a:t> </a:t>
            </a:r>
            <a:r>
              <a:rPr lang="hu-HU" dirty="0" err="1"/>
              <a:t>cooked</a:t>
            </a:r>
            <a:r>
              <a:rPr lang="hu-HU" dirty="0"/>
              <a:t> </a:t>
            </a:r>
            <a:r>
              <a:rPr lang="hu-HU" dirty="0" err="1"/>
              <a:t>basket-held</a:t>
            </a:r>
            <a:r>
              <a:rPr lang="hu-HU" dirty="0"/>
              <a:t> </a:t>
            </a:r>
            <a:r>
              <a:rPr lang="hu-HU" dirty="0" err="1"/>
              <a:t>food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boiling</a:t>
            </a:r>
            <a:r>
              <a:rPr lang="hu-HU" dirty="0"/>
              <a:t> </a:t>
            </a:r>
            <a:r>
              <a:rPr lang="en-US" dirty="0"/>
              <a:t>thermal</a:t>
            </a:r>
            <a:r>
              <a:rPr lang="hu-HU" dirty="0"/>
              <a:t> </a:t>
            </a:r>
            <a:r>
              <a:rPr lang="hu-HU" dirty="0" err="1"/>
              <a:t>water</a:t>
            </a:r>
            <a:r>
              <a:rPr lang="hu-H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5896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3080" name="Rectangle 307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B4FA375-5907-5E2B-810F-72C1B41E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Hydropower</a:t>
            </a:r>
            <a:endParaRPr lang="hu-HU" dirty="0"/>
          </a:p>
        </p:txBody>
      </p:sp>
      <p:pic>
        <p:nvPicPr>
          <p:cNvPr id="3074" name="Picture 2" descr="What is hydroelectric energy and how does it work?">
            <a:extLst>
              <a:ext uri="{FF2B5EF4-FFF2-40B4-BE49-F238E27FC236}">
                <a16:creationId xmlns:a16="http://schemas.microsoft.com/office/drawing/2014/main" id="{C6C093AE-D04F-96F4-FC18-8D7E672DD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6" r="390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8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8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2" name="Rectangle 311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1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4" name="Rectangle 312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2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1F63E0-E6D5-D07F-B370-AB2779365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6"/>
            <a:ext cx="6078453" cy="4191001"/>
          </a:xfrm>
        </p:spPr>
        <p:txBody>
          <a:bodyPr>
            <a:normAutofit/>
          </a:bodyPr>
          <a:lstStyle/>
          <a:p>
            <a:r>
              <a:rPr lang="hu-HU" dirty="0" err="1"/>
              <a:t>Hydropower</a:t>
            </a:r>
            <a:r>
              <a:rPr lang="hu-HU" dirty="0"/>
              <a:t> (</a:t>
            </a:r>
            <a:r>
              <a:rPr lang="hu-HU" dirty="0" err="1"/>
              <a:t>known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hydroelectric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) </a:t>
            </a:r>
            <a:r>
              <a:rPr lang="hu-HU" dirty="0" err="1"/>
              <a:t>generates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kinetic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of downstreaming </a:t>
            </a:r>
            <a:r>
              <a:rPr lang="hu-HU" dirty="0" err="1"/>
              <a:t>water</a:t>
            </a:r>
            <a:r>
              <a:rPr lang="hu-HU" dirty="0"/>
              <a:t>.</a:t>
            </a:r>
          </a:p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 of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relies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endless</a:t>
            </a:r>
            <a:r>
              <a:rPr lang="hu-HU" dirty="0"/>
              <a:t>, </a:t>
            </a:r>
            <a:r>
              <a:rPr lang="hu-HU" dirty="0" err="1"/>
              <a:t>constantly</a:t>
            </a:r>
            <a:r>
              <a:rPr lang="hu-HU" dirty="0"/>
              <a:t> </a:t>
            </a:r>
            <a:r>
              <a:rPr lang="hu-HU" dirty="0" err="1"/>
              <a:t>recharging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of </a:t>
            </a:r>
            <a:r>
              <a:rPr lang="hu-HU" dirty="0" err="1"/>
              <a:t>water</a:t>
            </a:r>
            <a:r>
              <a:rPr lang="hu-HU" dirty="0"/>
              <a:t> </a:t>
            </a:r>
            <a:r>
              <a:rPr lang="hu-HU" dirty="0" err="1"/>
              <a:t>cycle</a:t>
            </a:r>
            <a:r>
              <a:rPr lang="hu-HU" dirty="0"/>
              <a:t> in </a:t>
            </a:r>
            <a:r>
              <a:rPr lang="hu-HU" dirty="0" err="1"/>
              <a:t>order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produce</a:t>
            </a:r>
            <a:r>
              <a:rPr lang="hu-HU" dirty="0"/>
              <a:t> </a:t>
            </a:r>
            <a:r>
              <a:rPr lang="hu-HU" dirty="0" err="1"/>
              <a:t>electricity</a:t>
            </a:r>
            <a:r>
              <a:rPr lang="hu-HU" dirty="0"/>
              <a:t>.</a:t>
            </a:r>
          </a:p>
          <a:p>
            <a:r>
              <a:rPr lang="hu-HU" dirty="0" err="1"/>
              <a:t>Hydropower</a:t>
            </a:r>
            <a:r>
              <a:rPr lang="hu-HU" dirty="0"/>
              <a:t> is </a:t>
            </a:r>
            <a:r>
              <a:rPr lang="hu-HU" dirty="0" err="1"/>
              <a:t>currently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largest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 of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39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0" name="Group 416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4171" name="Rectangle 417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7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69C5C0E-CF44-7E4C-48C8-4AE1EEE1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Ocean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</p:txBody>
      </p:sp>
      <p:pic>
        <p:nvPicPr>
          <p:cNvPr id="4100" name="Picture 4" descr="Ocean Energy Buoy Ribbon Cutting Ceremony | Department of Energy">
            <a:extLst>
              <a:ext uri="{FF2B5EF4-FFF2-40B4-BE49-F238E27FC236}">
                <a16:creationId xmlns:a16="http://schemas.microsoft.com/office/drawing/2014/main" id="{D07B60C3-FA44-4389-E0EE-138FA7C11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r="31140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74" name="Group 417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4175" name="Rectangle 417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7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7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78" name="Rectangle 417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7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8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9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3" name="Rectangle 420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0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0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5" name="Rectangle 421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21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1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2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7C1936-C513-F846-DE38-722E59095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 fontScale="92500"/>
          </a:bodyPr>
          <a:lstStyle/>
          <a:p>
            <a:r>
              <a:rPr lang="hu-HU" b="0" i="0" u="none" strike="noStrike" dirty="0" err="1">
                <a:effectLst/>
              </a:rPr>
              <a:t>Ocean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is a </a:t>
            </a:r>
            <a:r>
              <a:rPr lang="hu-HU" b="0" i="0" u="none" strike="noStrike" dirty="0" err="1">
                <a:effectLst/>
              </a:rPr>
              <a:t>limitless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indigenous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source</a:t>
            </a:r>
            <a:r>
              <a:rPr lang="hu-HU" b="0" i="0" u="none" strike="noStrike" dirty="0">
                <a:effectLst/>
              </a:rPr>
              <a:t> of </a:t>
            </a:r>
            <a:r>
              <a:rPr lang="hu-HU" b="0" i="0" u="none" strike="noStrike" dirty="0" err="1">
                <a:effectLst/>
              </a:rPr>
              <a:t>power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right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on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our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doorstep</a:t>
            </a:r>
            <a:r>
              <a:rPr lang="hu-HU" b="0" i="0" u="none" strike="noStrike" dirty="0">
                <a:effectLst/>
              </a:rPr>
              <a:t>.</a:t>
            </a:r>
          </a:p>
          <a:p>
            <a:r>
              <a:rPr lang="hu-HU" b="0" i="0" u="none" strike="noStrike" dirty="0" err="1">
                <a:effectLst/>
              </a:rPr>
              <a:t>Ocean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originates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from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technologies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that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use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kinetic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thermal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 of </a:t>
            </a:r>
            <a:r>
              <a:rPr lang="hu-HU" b="0" i="0" u="none" strike="noStrike" dirty="0" err="1">
                <a:effectLst/>
              </a:rPr>
              <a:t>seawater</a:t>
            </a:r>
            <a:r>
              <a:rPr lang="hu-HU" b="0" i="0" u="none" strike="noStrike" dirty="0">
                <a:effectLst/>
              </a:rPr>
              <a:t>.</a:t>
            </a:r>
          </a:p>
          <a:p>
            <a:r>
              <a:rPr lang="hu-HU" b="0" i="0" u="none" strike="noStrike" dirty="0" err="1">
                <a:effectLst/>
              </a:rPr>
              <a:t>These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technologies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exploit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power</a:t>
            </a:r>
            <a:r>
              <a:rPr lang="hu-HU" b="0" i="0" u="none" strike="noStrike" dirty="0">
                <a:effectLst/>
              </a:rPr>
              <a:t> of </a:t>
            </a:r>
            <a:r>
              <a:rPr lang="hu-HU" b="0" i="0" u="none" strike="noStrike" dirty="0" err="1">
                <a:effectLst/>
              </a:rPr>
              <a:t>tides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waves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as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well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differences</a:t>
            </a:r>
            <a:r>
              <a:rPr lang="hu-HU" b="0" i="0" u="none" strike="noStrike" dirty="0">
                <a:effectLst/>
              </a:rPr>
              <a:t> in </a:t>
            </a:r>
            <a:r>
              <a:rPr lang="hu-HU" b="0" i="0" u="none" strike="noStrike" dirty="0" err="1">
                <a:effectLst/>
              </a:rPr>
              <a:t>sea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temperatures</a:t>
            </a:r>
            <a:r>
              <a:rPr lang="hu-HU" b="0" i="0" u="none" strike="noStrike" dirty="0">
                <a:effectLst/>
              </a:rPr>
              <a:t> and </a:t>
            </a:r>
            <a:r>
              <a:rPr lang="hu-HU" b="0" i="0" u="none" strike="noStrike" dirty="0" err="1">
                <a:effectLst/>
              </a:rPr>
              <a:t>salinity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produce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electricity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or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heat</a:t>
            </a:r>
            <a:r>
              <a:rPr lang="hu-HU" b="0" i="0" u="none" strike="noStrike" dirty="0">
                <a:effectLst/>
              </a:rPr>
              <a:t>.</a:t>
            </a:r>
            <a:r>
              <a:rPr lang="hu-HU" b="0" i="0" u="none" strike="noStrike" dirty="0">
                <a:solidFill>
                  <a:srgbClr val="4A4A4A"/>
                </a:solidFill>
                <a:effectLst/>
                <a:latin typeface="calibri-regular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98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9" name="Group 537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380" name="Rectangle 537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8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ABCB6FD9-86C9-5539-EEB4-CFD054A4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Bioenergy</a:t>
            </a:r>
            <a:endParaRPr lang="hu-HU" dirty="0"/>
          </a:p>
        </p:txBody>
      </p:sp>
      <p:pic>
        <p:nvPicPr>
          <p:cNvPr id="6" name="Picture 14" descr="What is Bioenergy? How to Get Energy from Biomass - Aydem Perakende">
            <a:extLst>
              <a:ext uri="{FF2B5EF4-FFF2-40B4-BE49-F238E27FC236}">
                <a16:creationId xmlns:a16="http://schemas.microsoft.com/office/drawing/2014/main" id="{CF751C84-FB9F-0975-1849-1ADCB99BC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r="32405" b="-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83" name="Group 538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384" name="Rectangle 538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8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8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87" name="Rectangle 538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8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8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9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0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2" name="Rectangle 541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1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1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4" name="Rectangle 542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42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2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3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643D95-CD9A-AB41-C41C-C87CE382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3541714"/>
          </a:xfrm>
        </p:spPr>
        <p:txBody>
          <a:bodyPr>
            <a:normAutofit/>
          </a:bodyPr>
          <a:lstStyle/>
          <a:p>
            <a:r>
              <a:rPr lang="hu-HU" dirty="0" err="1"/>
              <a:t>Bioenergy</a:t>
            </a:r>
            <a:r>
              <a:rPr lang="hu-HU" dirty="0"/>
              <a:t> is a </a:t>
            </a:r>
            <a:r>
              <a:rPr lang="hu-HU" dirty="0" err="1"/>
              <a:t>low-carbon</a:t>
            </a:r>
            <a:r>
              <a:rPr lang="hu-HU" dirty="0"/>
              <a:t>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enrgy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produced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living</a:t>
            </a:r>
            <a:r>
              <a:rPr lang="hu-HU" dirty="0"/>
              <a:t> </a:t>
            </a:r>
            <a:r>
              <a:rPr lang="hu-HU" dirty="0" err="1"/>
              <a:t>organisms</a:t>
            </a:r>
            <a:r>
              <a:rPr lang="hu-HU" dirty="0"/>
              <a:t>.</a:t>
            </a:r>
          </a:p>
          <a:p>
            <a:r>
              <a:rPr lang="hu-HU" dirty="0" err="1"/>
              <a:t>E</a:t>
            </a:r>
            <a:r>
              <a:rPr lang="hu-HU" b="0" i="0" u="none" strike="noStrike" dirty="0" err="1">
                <a:effectLst/>
              </a:rPr>
              <a:t>nergy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created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by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burning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biomass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creates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greenhouse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gas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emissions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but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at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lower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levels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than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burning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fossil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fuels</a:t>
            </a:r>
            <a:r>
              <a:rPr lang="hu-HU" b="0" i="0" u="none" strike="noStrike" dirty="0">
                <a:effectLst/>
              </a:rPr>
              <a:t> like </a:t>
            </a:r>
            <a:r>
              <a:rPr lang="hu-HU" b="0" i="0" u="none" strike="noStrike" dirty="0" err="1">
                <a:effectLst/>
              </a:rPr>
              <a:t>coal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oil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or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gas</a:t>
            </a:r>
            <a:r>
              <a:rPr lang="hu-HU" b="0" i="0" u="none" strike="noStrike" dirty="0">
                <a:effectLst/>
              </a:rPr>
              <a:t>.</a:t>
            </a:r>
          </a:p>
          <a:p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produce</a:t>
            </a:r>
            <a:r>
              <a:rPr lang="hu-HU" dirty="0"/>
              <a:t> </a:t>
            </a:r>
            <a:r>
              <a:rPr lang="hu-HU" dirty="0" err="1"/>
              <a:t>fuels</a:t>
            </a:r>
            <a:r>
              <a:rPr lang="hu-HU" dirty="0"/>
              <a:t>, </a:t>
            </a:r>
            <a:r>
              <a:rPr lang="hu-HU" dirty="0" err="1"/>
              <a:t>heat</a:t>
            </a:r>
            <a:r>
              <a:rPr lang="hu-HU" dirty="0"/>
              <a:t>, </a:t>
            </a:r>
            <a:r>
              <a:rPr lang="hu-HU" dirty="0" err="1"/>
              <a:t>electricity</a:t>
            </a:r>
            <a:r>
              <a:rPr lang="hu-HU" dirty="0"/>
              <a:t>, and </a:t>
            </a:r>
            <a:r>
              <a:rPr lang="hu-HU" dirty="0" err="1"/>
              <a:t>products</a:t>
            </a:r>
            <a:r>
              <a:rPr lang="hu-HU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64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4" name="Group 6213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6215" name="Rectangle 6214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16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310BEA8A-F0DB-88D6-A917-FAED41DE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hu-HU" dirty="0" err="1"/>
              <a:t>Wave</a:t>
            </a:r>
            <a:r>
              <a:rPr lang="hu-HU" dirty="0"/>
              <a:t> </a:t>
            </a:r>
            <a:r>
              <a:rPr lang="hu-HU" dirty="0" err="1"/>
              <a:t>energy</a:t>
            </a:r>
            <a:endParaRPr lang="hu-HU" dirty="0"/>
          </a:p>
        </p:txBody>
      </p:sp>
      <p:pic>
        <p:nvPicPr>
          <p:cNvPr id="6148" name="Picture 4" descr="Seabased signs deal to install 100 MW wave energy park in Ghana">
            <a:extLst>
              <a:ext uri="{FF2B5EF4-FFF2-40B4-BE49-F238E27FC236}">
                <a16:creationId xmlns:a16="http://schemas.microsoft.com/office/drawing/2014/main" id="{9ABFB435-51EA-08AD-26AB-597736CBF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45503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18" name="Group 6217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219" name="Rectangle 6218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20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1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2" name="Rectangle 6221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23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4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5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6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7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8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29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0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1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2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3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4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5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6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7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8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39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0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1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2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3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4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5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6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7" name="Rectangle 6246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48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49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0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1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2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3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4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5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6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7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8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59" name="Rectangle 6258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60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1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2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3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4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5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6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7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8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69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70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71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72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8C11E1-8906-D65D-38BD-F53CA27A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7" y="2071687"/>
            <a:ext cx="6078453" cy="4548189"/>
          </a:xfrm>
        </p:spPr>
        <p:txBody>
          <a:bodyPr>
            <a:normAutofit fontScale="92500"/>
          </a:bodyPr>
          <a:lstStyle/>
          <a:p>
            <a:r>
              <a:rPr lang="hu-HU" dirty="0" err="1"/>
              <a:t>Wave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is </a:t>
            </a:r>
            <a:r>
              <a:rPr lang="hu-HU" dirty="0" err="1"/>
              <a:t>relatively</a:t>
            </a:r>
            <a:r>
              <a:rPr lang="hu-HU" dirty="0"/>
              <a:t> </a:t>
            </a:r>
            <a:r>
              <a:rPr lang="hu-HU" dirty="0" err="1"/>
              <a:t>new</a:t>
            </a:r>
            <a:r>
              <a:rPr lang="hu-HU" dirty="0"/>
              <a:t> </a:t>
            </a:r>
            <a:r>
              <a:rPr lang="hu-HU" dirty="0" err="1"/>
              <a:t>form</a:t>
            </a:r>
            <a:r>
              <a:rPr lang="hu-HU" dirty="0"/>
              <a:t> of </a:t>
            </a:r>
            <a:r>
              <a:rPr lang="hu-HU" dirty="0" err="1"/>
              <a:t>renewable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, </a:t>
            </a:r>
            <a:r>
              <a:rPr lang="hu-HU" dirty="0" err="1"/>
              <a:t>that</a:t>
            </a:r>
            <a:r>
              <a:rPr lang="hu-HU" dirty="0"/>
              <a:t> is </a:t>
            </a:r>
            <a:r>
              <a:rPr lang="hu-HU" dirty="0" err="1"/>
              <a:t>harnessed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waves</a:t>
            </a:r>
            <a:r>
              <a:rPr lang="hu-HU" dirty="0"/>
              <a:t>.</a:t>
            </a:r>
          </a:p>
          <a:p>
            <a:r>
              <a:rPr lang="hu-HU" dirty="0"/>
              <a:t>The </a:t>
            </a:r>
            <a:r>
              <a:rPr lang="hu-HU" dirty="0" err="1"/>
              <a:t>waves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kinetic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,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roll </a:t>
            </a:r>
            <a:r>
              <a:rPr lang="hu-HU" dirty="0" err="1"/>
              <a:t>through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ocean</a:t>
            </a:r>
            <a:r>
              <a:rPr lang="hu-HU" dirty="0"/>
              <a:t>.</a:t>
            </a:r>
          </a:p>
          <a:p>
            <a:r>
              <a:rPr lang="hu-HU" dirty="0" err="1"/>
              <a:t>Wave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creates</a:t>
            </a:r>
            <a:r>
              <a:rPr lang="hu-HU" dirty="0"/>
              <a:t> </a:t>
            </a:r>
            <a:r>
              <a:rPr lang="hu-HU" dirty="0" err="1"/>
              <a:t>energy</a:t>
            </a:r>
            <a:r>
              <a:rPr lang="hu-HU" dirty="0"/>
              <a:t>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converted </a:t>
            </a:r>
            <a:r>
              <a:rPr lang="hu-HU" dirty="0" err="1"/>
              <a:t>into</a:t>
            </a:r>
            <a:r>
              <a:rPr lang="hu-HU" dirty="0"/>
              <a:t> </a:t>
            </a:r>
            <a:r>
              <a:rPr lang="hu-HU" dirty="0" err="1"/>
              <a:t>electricity</a:t>
            </a:r>
            <a:r>
              <a:rPr lang="hu-HU" dirty="0"/>
              <a:t> and </a:t>
            </a:r>
            <a:r>
              <a:rPr lang="hu-HU" dirty="0" err="1"/>
              <a:t>power</a:t>
            </a:r>
            <a:r>
              <a:rPr lang="hu-HU" dirty="0"/>
              <a:t>.</a:t>
            </a:r>
          </a:p>
          <a:p>
            <a:r>
              <a:rPr lang="hu-HU" b="0" i="0" u="none" strike="noStrike" dirty="0" err="1">
                <a:effectLst/>
              </a:rPr>
              <a:t>As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long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Earth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continues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track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around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sun</a:t>
            </a:r>
            <a:r>
              <a:rPr lang="hu-HU" b="0" i="0" u="none" strike="noStrike" dirty="0">
                <a:effectLst/>
              </a:rPr>
              <a:t>, and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moon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around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the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Earth</a:t>
            </a:r>
            <a:r>
              <a:rPr lang="hu-HU" b="0" i="0" u="none" strike="noStrike" dirty="0">
                <a:effectLst/>
              </a:rPr>
              <a:t>, </a:t>
            </a:r>
            <a:r>
              <a:rPr lang="hu-HU" b="0" i="0" u="none" strike="noStrike" dirty="0" err="1">
                <a:effectLst/>
              </a:rPr>
              <a:t>waves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will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continue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to</a:t>
            </a:r>
            <a:r>
              <a:rPr lang="hu-HU" b="0" i="0" u="none" strike="noStrike" dirty="0">
                <a:effectLst/>
              </a:rPr>
              <a:t> be a </a:t>
            </a:r>
            <a:r>
              <a:rPr lang="hu-HU" b="0" i="0" u="none" strike="noStrike" dirty="0" err="1">
                <a:effectLst/>
              </a:rPr>
              <a:t>viable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source</a:t>
            </a:r>
            <a:r>
              <a:rPr lang="hu-HU" b="0" i="0" u="none" strike="noStrike" dirty="0">
                <a:effectLst/>
              </a:rPr>
              <a:t> of </a:t>
            </a:r>
            <a:r>
              <a:rPr lang="hu-HU" b="0" i="0" u="none" strike="noStrike" dirty="0" err="1">
                <a:effectLst/>
              </a:rPr>
              <a:t>kinetic</a:t>
            </a:r>
            <a:r>
              <a:rPr lang="hu-HU" b="0" i="0" u="none" strike="noStrike" dirty="0">
                <a:effectLst/>
              </a:rPr>
              <a:t> </a:t>
            </a:r>
            <a:r>
              <a:rPr lang="hu-HU" b="0" i="0" u="none" strike="noStrike" dirty="0" err="1">
                <a:effectLst/>
              </a:rPr>
              <a:t>energy</a:t>
            </a:r>
            <a:r>
              <a:rPr lang="hu-HU" b="0" i="0" u="none" strike="noStrike" dirty="0">
                <a:effectLst/>
              </a:rPr>
              <a:t>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9627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{CA9E5DF5-290E-1344-B987-9FFCF1245DB1}tf10001122</Template>
  <TotalTime>848</TotalTime>
  <Words>772</Words>
  <Application>Microsoft Macintosh PowerPoint</Application>
  <PresentationFormat>Szélesvásznú</PresentationFormat>
  <Paragraphs>75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0" baseType="lpstr">
      <vt:lpstr>Arial</vt:lpstr>
      <vt:lpstr>calibri-regular</vt:lpstr>
      <vt:lpstr>Tw Cen MT</vt:lpstr>
      <vt:lpstr>Áramkör</vt:lpstr>
      <vt:lpstr>Renewable energy</vt:lpstr>
      <vt:lpstr>What is renewable energy?</vt:lpstr>
      <vt:lpstr>Wind energy</vt:lpstr>
      <vt:lpstr>Solar energy</vt:lpstr>
      <vt:lpstr>Geothermal energy</vt:lpstr>
      <vt:lpstr>Hydropower</vt:lpstr>
      <vt:lpstr>Ocean energy</vt:lpstr>
      <vt:lpstr>Bioenergy</vt:lpstr>
      <vt:lpstr>Wave energy</vt:lpstr>
      <vt:lpstr>Why is renewable energy important to us?</vt:lpstr>
      <vt:lpstr>Top 10 renewable energy trends &amp; innovations in 2023</vt:lpstr>
      <vt:lpstr>KEYWORD: get more efficiant </vt:lpstr>
      <vt:lpstr>KEYWORD: get more efficiant II.</vt:lpstr>
      <vt:lpstr>INTERESTING facts</vt:lpstr>
      <vt:lpstr>WEB SOURCES</vt:lpstr>
      <vt:lpstr>Thank you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</dc:title>
  <dc:creator>Sandor Hamar</dc:creator>
  <cp:lastModifiedBy>Sandor Hamar</cp:lastModifiedBy>
  <cp:revision>7</cp:revision>
  <dcterms:created xsi:type="dcterms:W3CDTF">2023-02-17T18:21:56Z</dcterms:created>
  <dcterms:modified xsi:type="dcterms:W3CDTF">2023-02-20T19:45:04Z</dcterms:modified>
</cp:coreProperties>
</file>