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2" r:id="rId9"/>
    <p:sldId id="268" r:id="rId10"/>
    <p:sldId id="263" r:id="rId11"/>
    <p:sldId id="266" r:id="rId12"/>
    <p:sldId id="264" r:id="rId13"/>
    <p:sldId id="269" r:id="rId14"/>
    <p:sldId id="265" r:id="rId15"/>
    <p:sldId id="270" r:id="rId16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erékszögű háromszög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Cím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7" name="Alcím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grpSp>
        <p:nvGrpSpPr>
          <p:cNvPr id="2" name="Csoportba foglalás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Szabadkézi sokszög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Szabadkézi sokszög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Szabadkézi sokszög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Egyenes összekötő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átum helye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22225C5-105A-4942-9D61-D2A5BA9E8ADF}" type="datetimeFigureOut">
              <a:rPr lang="hu-HU" smtClean="0"/>
              <a:pPr/>
              <a:t>2023. 02. 20.</a:t>
            </a:fld>
            <a:endParaRPr lang="hu-HU"/>
          </a:p>
        </p:txBody>
      </p:sp>
      <p:sp>
        <p:nvSpPr>
          <p:cNvPr id="19" name="Élőláb hely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hu-HU"/>
          </a:p>
        </p:txBody>
      </p:sp>
      <p:sp>
        <p:nvSpPr>
          <p:cNvPr id="27" name="Dia számának hely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F2690CD-0CE9-4B2F-8035-41942FB9F13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2225C5-105A-4942-9D61-D2A5BA9E8ADF}" type="datetimeFigureOut">
              <a:rPr lang="hu-HU" smtClean="0"/>
              <a:pPr/>
              <a:t>2023. 02. 20.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2690CD-0CE9-4B2F-8035-41942FB9F13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2225C5-105A-4942-9D61-D2A5BA9E8ADF}" type="datetimeFigureOut">
              <a:rPr lang="hu-HU" smtClean="0"/>
              <a:pPr/>
              <a:t>2023. 02. 20.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2690CD-0CE9-4B2F-8035-41942FB9F13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2225C5-105A-4942-9D61-D2A5BA9E8ADF}" type="datetimeFigureOut">
              <a:rPr lang="hu-HU" smtClean="0"/>
              <a:pPr/>
              <a:t>2023. 02. 20.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2690CD-0CE9-4B2F-8035-41942FB9F132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Cím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2225C5-105A-4942-9D61-D2A5BA9E8ADF}" type="datetimeFigureOut">
              <a:rPr lang="hu-HU" smtClean="0"/>
              <a:pPr/>
              <a:t>2023. 02. 20.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2690CD-0CE9-4B2F-8035-41942FB9F132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Sávnyíl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Sávnyíl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2225C5-105A-4942-9D61-D2A5BA9E8ADF}" type="datetimeFigureOut">
              <a:rPr lang="hu-HU" smtClean="0"/>
              <a:pPr/>
              <a:t>2023. 02. 20.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2690CD-0CE9-4B2F-8035-41942FB9F132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Cím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2225C5-105A-4942-9D61-D2A5BA9E8ADF}" type="datetimeFigureOut">
              <a:rPr lang="hu-HU" smtClean="0"/>
              <a:pPr/>
              <a:t>2023. 02. 20.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2690CD-0CE9-4B2F-8035-41942FB9F13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2225C5-105A-4942-9D61-D2A5BA9E8ADF}" type="datetimeFigureOut">
              <a:rPr lang="hu-HU" smtClean="0"/>
              <a:pPr/>
              <a:t>2023. 02. 20.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2690CD-0CE9-4B2F-8035-41942FB9F132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6" name="Cím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2225C5-105A-4942-9D61-D2A5BA9E8ADF}" type="datetimeFigureOut">
              <a:rPr lang="hu-HU" smtClean="0"/>
              <a:pPr/>
              <a:t>2023. 02. 20.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2690CD-0CE9-4B2F-8035-41942FB9F13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22225C5-105A-4942-9D61-D2A5BA9E8ADF}" type="datetimeFigureOut">
              <a:rPr lang="hu-HU" smtClean="0"/>
              <a:pPr/>
              <a:t>2023. 02. 20.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2690CD-0CE9-4B2F-8035-41942FB9F13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22225C5-105A-4942-9D61-D2A5BA9E8ADF}" type="datetimeFigureOut">
              <a:rPr lang="hu-HU" smtClean="0"/>
              <a:pPr/>
              <a:t>2023. 02. 20.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F2690CD-0CE9-4B2F-8035-41942FB9F132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8" name="Szabadkézi sokszög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Szabadkézi sokszög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Derékszögű háromszög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Egyenes összekötő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ávnyíl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Sávnyíl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zabadkézi sokszög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Szabadkézi sokszög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Derékszögű háromszög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Egyenes összekötő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ím hely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0" name="Szöveg helye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22225C5-105A-4942-9D61-D2A5BA9E8ADF}" type="datetimeFigureOut">
              <a:rPr lang="hu-HU" smtClean="0"/>
              <a:pPr/>
              <a:t>2023. 02. 20.</a:t>
            </a:fld>
            <a:endParaRPr lang="hu-HU"/>
          </a:p>
        </p:txBody>
      </p:sp>
      <p:sp>
        <p:nvSpPr>
          <p:cNvPr id="22" name="Élőláb helye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hu-HU"/>
          </a:p>
        </p:txBody>
      </p:sp>
      <p:sp>
        <p:nvSpPr>
          <p:cNvPr id="18" name="Dia számának hely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F2690CD-0CE9-4B2F-8035-41942FB9F132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err="1" smtClean="0"/>
              <a:t>Renewable</a:t>
            </a:r>
            <a:r>
              <a:rPr lang="hu-HU" dirty="0" smtClean="0"/>
              <a:t> </a:t>
            </a:r>
            <a:r>
              <a:rPr lang="hu-HU" dirty="0" err="1" smtClean="0"/>
              <a:t>energy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err="1" smtClean="0"/>
              <a:t>By</a:t>
            </a:r>
            <a:r>
              <a:rPr lang="hu-HU" dirty="0" smtClean="0"/>
              <a:t>: Petra Gréta </a:t>
            </a:r>
            <a:r>
              <a:rPr lang="hu-HU" dirty="0" err="1" smtClean="0"/>
              <a:t>Szigyártó</a:t>
            </a:r>
            <a:endParaRPr lang="hu-H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Ocean waves contain </a:t>
            </a:r>
            <a:r>
              <a:rPr lang="hu-HU" dirty="0" err="1" smtClean="0"/>
              <a:t>huge</a:t>
            </a:r>
            <a:r>
              <a:rPr lang="hu-HU" dirty="0" smtClean="0"/>
              <a:t> </a:t>
            </a:r>
            <a:r>
              <a:rPr lang="en-US" dirty="0" smtClean="0"/>
              <a:t>energy potential. </a:t>
            </a:r>
          </a:p>
          <a:p>
            <a:r>
              <a:rPr lang="en-US" dirty="0" smtClean="0"/>
              <a:t>Wave power devices extract energy from the surface motion of ocean waves or from pressure fluctuations below the surface.</a:t>
            </a:r>
          </a:p>
          <a:p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Wave Energy</a:t>
            </a:r>
            <a:endParaRPr lang="hu-H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 numCol="2">
            <a:normAutofit lnSpcReduction="10000"/>
          </a:bodyPr>
          <a:lstStyle/>
          <a:p>
            <a:r>
              <a:rPr lang="en-US" sz="2400" dirty="0" smtClean="0"/>
              <a:t>Advantages</a:t>
            </a:r>
          </a:p>
          <a:p>
            <a:pPr lvl="1"/>
            <a:r>
              <a:rPr lang="en-US" sz="2400" dirty="0" smtClean="0"/>
              <a:t>Renewable</a:t>
            </a:r>
          </a:p>
          <a:p>
            <a:pPr lvl="1"/>
            <a:r>
              <a:rPr lang="en-US" sz="2400" dirty="0" smtClean="0"/>
              <a:t>Environmentally friendly compared to fossil fuel energy</a:t>
            </a:r>
          </a:p>
          <a:p>
            <a:pPr lvl="1"/>
            <a:r>
              <a:rPr lang="en-US" sz="2400" dirty="0" smtClean="0"/>
              <a:t>Variety of designs to use</a:t>
            </a:r>
          </a:p>
          <a:p>
            <a:pPr lvl="1">
              <a:buNone/>
            </a:pPr>
            <a:endParaRPr lang="hu-HU" sz="2400" dirty="0" smtClean="0"/>
          </a:p>
          <a:p>
            <a:pPr lvl="1">
              <a:buNone/>
            </a:pPr>
            <a:endParaRPr lang="hu-HU" sz="2400" dirty="0" smtClean="0"/>
          </a:p>
          <a:p>
            <a:pPr lvl="1">
              <a:buNone/>
            </a:pPr>
            <a:endParaRPr lang="hu-HU" sz="2400" smtClean="0"/>
          </a:p>
          <a:p>
            <a:pPr lvl="1">
              <a:buNone/>
            </a:pPr>
            <a:endParaRPr lang="hu-HU" sz="2400" dirty="0" smtClean="0"/>
          </a:p>
          <a:p>
            <a:pPr lvl="1">
              <a:buNone/>
            </a:pPr>
            <a:endParaRPr lang="en-US" sz="2400" dirty="0" smtClean="0"/>
          </a:p>
          <a:p>
            <a:r>
              <a:rPr lang="en-US" sz="2400" dirty="0" smtClean="0"/>
              <a:t>Disadvantages	</a:t>
            </a:r>
          </a:p>
          <a:p>
            <a:pPr lvl="1"/>
            <a:r>
              <a:rPr lang="en-US" sz="2400" dirty="0" smtClean="0"/>
              <a:t>Can affect the marine environment</a:t>
            </a:r>
          </a:p>
          <a:p>
            <a:pPr lvl="1"/>
            <a:r>
              <a:rPr lang="en-US" sz="2400" dirty="0" smtClean="0"/>
              <a:t>May disturb private or commercial shipping</a:t>
            </a:r>
          </a:p>
          <a:p>
            <a:pPr lvl="1"/>
            <a:r>
              <a:rPr lang="en-US" sz="2400" dirty="0" smtClean="0"/>
              <a:t>Dependent on wavelength for best operation</a:t>
            </a:r>
          </a:p>
          <a:p>
            <a:pPr lvl="1"/>
            <a:r>
              <a:rPr lang="en-US" sz="2400" dirty="0" smtClean="0"/>
              <a:t>Poor performance in rough weather</a:t>
            </a:r>
          </a:p>
          <a:p>
            <a:pPr lvl="1"/>
            <a:r>
              <a:rPr lang="en-US" sz="2400" dirty="0" smtClean="0"/>
              <a:t>Visual/noise issues</a:t>
            </a:r>
          </a:p>
          <a:p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Wave Energy</a:t>
            </a:r>
            <a:endParaRPr lang="hu-H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Direct geothermal energy can be accessed in areas where hot springs/geothermal reservoirs are near the surface of the Earth.</a:t>
            </a:r>
          </a:p>
          <a:p>
            <a:r>
              <a:rPr lang="en-US" dirty="0" smtClean="0"/>
              <a:t>Geothermal heat pumps utilizes a series of underground pipes, an electric compressor and a heat exchanger to absorb and transfer heat.</a:t>
            </a:r>
          </a:p>
          <a:p>
            <a:r>
              <a:rPr lang="en-US" dirty="0" smtClean="0"/>
              <a:t>Geothermal power plants also </a:t>
            </a:r>
            <a:r>
              <a:rPr lang="hu-HU" dirty="0" err="1" smtClean="0"/>
              <a:t>use</a:t>
            </a:r>
            <a:r>
              <a:rPr lang="hu-HU" smtClean="0"/>
              <a:t> </a:t>
            </a:r>
            <a:r>
              <a:rPr lang="en-US" smtClean="0"/>
              <a:t>the </a:t>
            </a:r>
            <a:r>
              <a:rPr lang="en-US" dirty="0" smtClean="0"/>
              <a:t>heat of the Earth through hot water and steam. In these plants, heat is used to generate electricity. </a:t>
            </a:r>
          </a:p>
          <a:p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Geothermal Energy</a:t>
            </a:r>
            <a:endParaRPr lang="hu-H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r>
              <a:rPr lang="en-US" sz="2400" dirty="0" smtClean="0"/>
              <a:t>Advantages</a:t>
            </a:r>
          </a:p>
          <a:p>
            <a:pPr lvl="1"/>
            <a:r>
              <a:rPr lang="en-US" sz="2400" dirty="0" smtClean="0"/>
              <a:t>Renewable energy</a:t>
            </a:r>
          </a:p>
          <a:p>
            <a:pPr lvl="1"/>
            <a:r>
              <a:rPr lang="en-US" sz="2400" dirty="0" smtClean="0"/>
              <a:t>Cleaner than burning fossil fuels</a:t>
            </a:r>
            <a:endParaRPr lang="hu-HU" sz="2400" dirty="0" smtClean="0"/>
          </a:p>
          <a:p>
            <a:pPr lvl="1"/>
            <a:endParaRPr lang="hu-HU" sz="2400" dirty="0" smtClean="0"/>
          </a:p>
          <a:p>
            <a:pPr lvl="1"/>
            <a:endParaRPr lang="hu-HU" sz="2400" dirty="0" smtClean="0"/>
          </a:p>
          <a:p>
            <a:pPr lvl="1"/>
            <a:endParaRPr lang="hu-HU" sz="2400" dirty="0" smtClean="0"/>
          </a:p>
          <a:p>
            <a:pPr lvl="1"/>
            <a:endParaRPr lang="hu-HU" sz="2400" dirty="0" smtClean="0"/>
          </a:p>
          <a:p>
            <a:pPr lvl="1"/>
            <a:endParaRPr lang="hu-HU" sz="2400" dirty="0" smtClean="0"/>
          </a:p>
          <a:p>
            <a:pPr lvl="1">
              <a:buNone/>
            </a:pPr>
            <a:endParaRPr lang="hu-HU" sz="2400" dirty="0" smtClean="0"/>
          </a:p>
          <a:p>
            <a:pPr lvl="1">
              <a:buNone/>
            </a:pPr>
            <a:endParaRPr lang="en-US" sz="2400" dirty="0" smtClean="0"/>
          </a:p>
          <a:p>
            <a:r>
              <a:rPr lang="en-US" sz="2400" dirty="0" smtClean="0"/>
              <a:t>Disadvantages	</a:t>
            </a:r>
          </a:p>
          <a:p>
            <a:pPr lvl="1"/>
            <a:r>
              <a:rPr lang="en-US" sz="2400" dirty="0" smtClean="0"/>
              <a:t>Cost of drilling, researching proper areas</a:t>
            </a:r>
          </a:p>
          <a:p>
            <a:pPr lvl="1"/>
            <a:r>
              <a:rPr lang="en-US" sz="2400" dirty="0" smtClean="0"/>
              <a:t>Requires a suitable location</a:t>
            </a:r>
          </a:p>
          <a:p>
            <a:endParaRPr lang="en-US" dirty="0" smtClean="0"/>
          </a:p>
          <a:p>
            <a:pPr>
              <a:buNone/>
            </a:pP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Geothermal Energy</a:t>
            </a:r>
            <a:endParaRPr lang="hu-H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two most common types of </a:t>
            </a:r>
            <a:r>
              <a:rPr lang="en-US" dirty="0" err="1" smtClean="0"/>
              <a:t>biofuels</a:t>
            </a:r>
            <a:r>
              <a:rPr lang="en-US" dirty="0" smtClean="0"/>
              <a:t> are ethanol and biodiesel.</a:t>
            </a:r>
            <a:endParaRPr lang="hu-HU" dirty="0" smtClean="0"/>
          </a:p>
          <a:p>
            <a:r>
              <a:rPr lang="hu-HU" dirty="0" err="1" smtClean="0"/>
              <a:t>Ethanol</a:t>
            </a:r>
            <a:r>
              <a:rPr lang="hu-HU" dirty="0" smtClean="0"/>
              <a:t>:</a:t>
            </a:r>
            <a:endParaRPr lang="en-US" dirty="0" smtClean="0"/>
          </a:p>
          <a:p>
            <a:pPr lvl="1"/>
            <a:r>
              <a:rPr lang="hu-HU" dirty="0" err="1" smtClean="0"/>
              <a:t>It’s</a:t>
            </a:r>
            <a:r>
              <a:rPr lang="hu-HU" dirty="0" smtClean="0"/>
              <a:t> </a:t>
            </a:r>
            <a:r>
              <a:rPr lang="en-US" dirty="0" smtClean="0"/>
              <a:t>an alcohol.</a:t>
            </a:r>
          </a:p>
          <a:p>
            <a:pPr lvl="1"/>
            <a:r>
              <a:rPr lang="en-US" dirty="0" smtClean="0"/>
              <a:t>Ethanol is mostly used as a fuel additive to cut down a vehicle's carbon monoxide and other smog-causing emissions. </a:t>
            </a:r>
          </a:p>
          <a:p>
            <a:r>
              <a:rPr lang="hu-HU" dirty="0" err="1" smtClean="0"/>
              <a:t>Biodiesel</a:t>
            </a:r>
            <a:endParaRPr lang="hu-HU" dirty="0" smtClean="0"/>
          </a:p>
          <a:p>
            <a:pPr lvl="1"/>
            <a:r>
              <a:rPr lang="en-US" sz="1900" dirty="0" smtClean="0"/>
              <a:t>Biodiesel is made by combining alcohol (usually methanol) with vegetable oil, animal fat, or recycled cooking greases. </a:t>
            </a:r>
          </a:p>
          <a:p>
            <a:pPr lvl="1"/>
            <a:r>
              <a:rPr lang="en-US" sz="1900" dirty="0" smtClean="0"/>
              <a:t>It can be used as an additive to reduce vehicle emissions (typically 20%) or in its pure form as a renewable alternative fuel for diesel engines.</a:t>
            </a:r>
          </a:p>
          <a:p>
            <a:endParaRPr lang="hu-HU" dirty="0" smtClean="0"/>
          </a:p>
          <a:p>
            <a:endParaRPr lang="hu-HU" dirty="0" smtClean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Biofuels</a:t>
            </a:r>
            <a:endParaRPr lang="en-US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r>
              <a:rPr lang="en-US" sz="2800" b="1" dirty="0" smtClean="0"/>
              <a:t>Advantages</a:t>
            </a:r>
          </a:p>
          <a:p>
            <a:pPr lvl="1"/>
            <a:r>
              <a:rPr lang="en-US" sz="2400" dirty="0" smtClean="0"/>
              <a:t>Easy to source</a:t>
            </a:r>
          </a:p>
          <a:p>
            <a:pPr lvl="1"/>
            <a:r>
              <a:rPr lang="en-US" sz="2400" dirty="0" smtClean="0"/>
              <a:t>Renewable</a:t>
            </a:r>
          </a:p>
          <a:p>
            <a:pPr lvl="1"/>
            <a:r>
              <a:rPr lang="en-US" sz="2400" dirty="0" smtClean="0"/>
              <a:t>Reduces greenhouse gases</a:t>
            </a:r>
          </a:p>
          <a:p>
            <a:pPr lvl="1"/>
            <a:endParaRPr lang="hu-HU" sz="2400" dirty="0" smtClean="0"/>
          </a:p>
          <a:p>
            <a:pPr lvl="1"/>
            <a:endParaRPr lang="hu-HU" sz="2400" smtClean="0"/>
          </a:p>
          <a:p>
            <a:pPr lvl="1"/>
            <a:endParaRPr lang="hu-HU" sz="2400" dirty="0" smtClean="0"/>
          </a:p>
          <a:p>
            <a:pPr lvl="1">
              <a:buNone/>
            </a:pPr>
            <a:endParaRPr lang="hu-HU" sz="2400" dirty="0" smtClean="0"/>
          </a:p>
          <a:p>
            <a:pPr lvl="1">
              <a:buNone/>
            </a:pPr>
            <a:endParaRPr lang="en-US" sz="2400" dirty="0" smtClean="0"/>
          </a:p>
          <a:p>
            <a:r>
              <a:rPr lang="en-US" sz="2800" b="1" dirty="0" smtClean="0"/>
              <a:t>Disadvantages</a:t>
            </a:r>
          </a:p>
          <a:p>
            <a:pPr lvl="1"/>
            <a:r>
              <a:rPr lang="en-US" sz="2400" dirty="0" smtClean="0"/>
              <a:t>Higher cost of production (lower supply than gasoline)</a:t>
            </a:r>
          </a:p>
          <a:p>
            <a:pPr lvl="1"/>
            <a:r>
              <a:rPr lang="en-US" sz="2400" dirty="0" smtClean="0"/>
              <a:t>Monoculture</a:t>
            </a:r>
          </a:p>
          <a:p>
            <a:pPr lvl="1"/>
            <a:r>
              <a:rPr lang="en-US" sz="2400" dirty="0" smtClean="0"/>
              <a:t>Shortage of food</a:t>
            </a:r>
          </a:p>
          <a:p>
            <a:pPr lvl="1"/>
            <a:r>
              <a:rPr lang="en-US" sz="2400" dirty="0" smtClean="0"/>
              <a:t>Water Use</a:t>
            </a:r>
          </a:p>
          <a:p>
            <a:endParaRPr lang="hu-HU" dirty="0" smtClean="0"/>
          </a:p>
          <a:p>
            <a:endParaRPr lang="hu-HU" dirty="0" smtClean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Biofuels</a:t>
            </a:r>
            <a:endParaRPr lang="en-US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What</a:t>
            </a:r>
            <a:r>
              <a:rPr lang="hu-HU" dirty="0" smtClean="0"/>
              <a:t> is </a:t>
            </a:r>
            <a:r>
              <a:rPr lang="hu-HU" dirty="0" err="1" smtClean="0"/>
              <a:t>Renewable</a:t>
            </a:r>
            <a:r>
              <a:rPr lang="hu-HU" dirty="0" smtClean="0"/>
              <a:t> </a:t>
            </a:r>
            <a:r>
              <a:rPr lang="hu-HU" dirty="0" err="1" smtClean="0"/>
              <a:t>Energy</a:t>
            </a:r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It</a:t>
            </a:r>
            <a:r>
              <a:rPr lang="hu-HU" dirty="0" smtClean="0"/>
              <a:t> is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smtClean="0"/>
              <a:t>energy</a:t>
            </a:r>
            <a:r>
              <a:rPr lang="hu-HU" dirty="0" smtClean="0"/>
              <a:t> </a:t>
            </a:r>
            <a:r>
              <a:rPr lang="hu-HU" dirty="0" err="1" smtClean="0"/>
              <a:t>from</a:t>
            </a:r>
            <a:r>
              <a:rPr lang="hu-HU" dirty="0" smtClean="0"/>
              <a:t> a </a:t>
            </a:r>
            <a:r>
              <a:rPr lang="hu-HU" dirty="0" err="1" smtClean="0"/>
              <a:t>source</a:t>
            </a:r>
            <a:r>
              <a:rPr lang="hu-HU" dirty="0" smtClean="0"/>
              <a:t> </a:t>
            </a:r>
            <a:r>
              <a:rPr lang="hu-HU" dirty="0" err="1" smtClean="0"/>
              <a:t>that</a:t>
            </a:r>
            <a:r>
              <a:rPr lang="hu-HU" dirty="0" smtClean="0"/>
              <a:t> is </a:t>
            </a:r>
            <a:r>
              <a:rPr lang="hu-HU" dirty="0" err="1" smtClean="0"/>
              <a:t>not</a:t>
            </a:r>
            <a:r>
              <a:rPr lang="hu-HU" dirty="0" smtClean="0"/>
              <a:t> </a:t>
            </a:r>
            <a:r>
              <a:rPr lang="hu-HU" dirty="0" err="1" smtClean="0"/>
              <a:t>depleted</a:t>
            </a:r>
            <a:r>
              <a:rPr lang="hu-HU" dirty="0" smtClean="0"/>
              <a:t> </a:t>
            </a:r>
            <a:r>
              <a:rPr lang="hu-HU" dirty="0" err="1" smtClean="0"/>
              <a:t>when</a:t>
            </a:r>
            <a:r>
              <a:rPr lang="hu-HU" dirty="0" smtClean="0"/>
              <a:t> </a:t>
            </a:r>
            <a:r>
              <a:rPr lang="hu-HU" dirty="0" err="1" smtClean="0"/>
              <a:t>used</a:t>
            </a:r>
            <a:r>
              <a:rPr lang="hu-HU" dirty="0" smtClean="0"/>
              <a:t>, </a:t>
            </a:r>
            <a:r>
              <a:rPr lang="hu-HU" dirty="0" err="1" smtClean="0"/>
              <a:t>such</a:t>
            </a:r>
            <a:r>
              <a:rPr lang="hu-HU" dirty="0" smtClean="0"/>
              <a:t> </a:t>
            </a:r>
            <a:r>
              <a:rPr lang="hu-HU" dirty="0" err="1" smtClean="0"/>
              <a:t>as</a:t>
            </a:r>
            <a:r>
              <a:rPr lang="hu-HU" dirty="0" smtClean="0"/>
              <a:t> </a:t>
            </a:r>
            <a:r>
              <a:rPr lang="hu-HU" dirty="0" err="1" smtClean="0"/>
              <a:t>wind</a:t>
            </a:r>
            <a:r>
              <a:rPr lang="hu-HU" dirty="0" smtClean="0"/>
              <a:t> </a:t>
            </a:r>
            <a:r>
              <a:rPr lang="hu-HU" dirty="0" err="1" smtClean="0"/>
              <a:t>or</a:t>
            </a:r>
            <a:r>
              <a:rPr lang="hu-HU" dirty="0" smtClean="0"/>
              <a:t> </a:t>
            </a:r>
            <a:r>
              <a:rPr lang="hu-HU" dirty="0" err="1" smtClean="0"/>
              <a:t>solar</a:t>
            </a:r>
            <a:r>
              <a:rPr lang="hu-HU" dirty="0" smtClean="0"/>
              <a:t> </a:t>
            </a:r>
            <a:r>
              <a:rPr lang="hu-HU" dirty="0" err="1" smtClean="0"/>
              <a:t>power</a:t>
            </a:r>
            <a:r>
              <a:rPr lang="hu-HU" dirty="0" smtClean="0"/>
              <a:t>.</a:t>
            </a:r>
          </a:p>
          <a:p>
            <a:r>
              <a:rPr lang="hu-HU" dirty="0" err="1" smtClean="0"/>
              <a:t>Renewable</a:t>
            </a:r>
            <a:r>
              <a:rPr lang="hu-HU" dirty="0" smtClean="0"/>
              <a:t> </a:t>
            </a:r>
            <a:r>
              <a:rPr lang="hu-HU" dirty="0" err="1" smtClean="0"/>
              <a:t>energy</a:t>
            </a:r>
            <a:r>
              <a:rPr lang="hu-HU" dirty="0" smtClean="0"/>
              <a:t> is </a:t>
            </a:r>
            <a:r>
              <a:rPr lang="hu-HU" dirty="0" err="1" smtClean="0"/>
              <a:t>energy</a:t>
            </a:r>
            <a:r>
              <a:rPr lang="hu-HU" dirty="0" smtClean="0"/>
              <a:t> </a:t>
            </a:r>
            <a:r>
              <a:rPr lang="hu-HU" dirty="0" err="1" smtClean="0"/>
              <a:t>generated</a:t>
            </a:r>
            <a:r>
              <a:rPr lang="hu-HU" dirty="0" smtClean="0"/>
              <a:t> </a:t>
            </a:r>
            <a:r>
              <a:rPr lang="hu-HU" dirty="0" err="1" smtClean="0"/>
              <a:t>from</a:t>
            </a:r>
            <a:r>
              <a:rPr lang="hu-HU" dirty="0" smtClean="0"/>
              <a:t> </a:t>
            </a:r>
            <a:r>
              <a:rPr lang="hu-HU" dirty="0" err="1" smtClean="0"/>
              <a:t>natural</a:t>
            </a:r>
            <a:r>
              <a:rPr lang="hu-HU" dirty="0" smtClean="0"/>
              <a:t> </a:t>
            </a:r>
            <a:r>
              <a:rPr lang="hu-HU" dirty="0" err="1" smtClean="0"/>
              <a:t>resources</a:t>
            </a:r>
            <a:endParaRPr lang="hu-HU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6 types of renewable energy sources</a:t>
            </a:r>
            <a:r>
              <a:rPr lang="hu-HU" dirty="0" smtClean="0"/>
              <a:t>:</a:t>
            </a:r>
          </a:p>
          <a:p>
            <a:pPr lvl="1"/>
            <a:r>
              <a:rPr lang="en-US" dirty="0" smtClean="0"/>
              <a:t>Solar Energy</a:t>
            </a:r>
            <a:endParaRPr lang="hu-HU" dirty="0" smtClean="0"/>
          </a:p>
          <a:p>
            <a:pPr lvl="1"/>
            <a:r>
              <a:rPr lang="en-US" dirty="0" smtClean="0"/>
              <a:t>Wind Energy</a:t>
            </a:r>
            <a:endParaRPr lang="hu-HU" dirty="0" smtClean="0"/>
          </a:p>
          <a:p>
            <a:pPr lvl="1"/>
            <a:r>
              <a:rPr lang="en-US" dirty="0" smtClean="0"/>
              <a:t>Tidal Energy</a:t>
            </a:r>
            <a:endParaRPr lang="hu-HU" dirty="0" smtClean="0"/>
          </a:p>
          <a:p>
            <a:pPr lvl="1"/>
            <a:r>
              <a:rPr lang="en-US" dirty="0" smtClean="0"/>
              <a:t>Wave Energy</a:t>
            </a:r>
            <a:endParaRPr lang="hu-HU" dirty="0" smtClean="0"/>
          </a:p>
          <a:p>
            <a:pPr lvl="1"/>
            <a:r>
              <a:rPr lang="en-US" dirty="0" smtClean="0"/>
              <a:t>Geothermal Energy</a:t>
            </a:r>
            <a:endParaRPr lang="hu-HU" dirty="0" smtClean="0"/>
          </a:p>
          <a:p>
            <a:pPr lvl="1"/>
            <a:r>
              <a:rPr lang="en-US" dirty="0" err="1" smtClean="0"/>
              <a:t>Biofuels</a:t>
            </a:r>
            <a:endParaRPr lang="en-US" dirty="0" smtClean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Renewable Energy</a:t>
            </a:r>
            <a:endParaRPr lang="hu-H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EC907E9-59CF-4071-8459-8C3F14FE912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88640"/>
            <a:ext cx="4300908" cy="28529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CCECFF8-148F-4B8B-9BB0-4261BD9B710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3140968"/>
            <a:ext cx="4231686" cy="22322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84C0764-4573-47DA-80FF-DF4EDEF5245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34192" y="260648"/>
            <a:ext cx="4609808" cy="22959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D642F6D-C215-45A8-9F6F-55C71F89784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40152" y="4653136"/>
            <a:ext cx="3059832" cy="2033307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xmlns="" id="{84BC6AC8-D529-4734-8C09-FCC9676E4ACE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07904" y="4437112"/>
            <a:ext cx="2019652" cy="21022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DD1DD26-C0D6-4F86-8D79-521D8CF56EAB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020272" y="2636912"/>
            <a:ext cx="1738962" cy="194421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We use solar thermal energy systems to</a:t>
            </a:r>
          </a:p>
          <a:p>
            <a:r>
              <a:rPr lang="en-US" dirty="0" smtClean="0"/>
              <a:t>heat water for use in homes, buildings or swimming pools</a:t>
            </a:r>
          </a:p>
          <a:p>
            <a:r>
              <a:rPr lang="en-US" dirty="0" smtClean="0"/>
              <a:t>heat the inside of homes, greenhouses and other buildings</a:t>
            </a:r>
          </a:p>
          <a:p>
            <a:r>
              <a:rPr lang="en-US" dirty="0" smtClean="0"/>
              <a:t>heat fluids to high temperatures in solar thermal power plants</a:t>
            </a:r>
            <a:endParaRPr lang="hu-HU" dirty="0" smtClean="0"/>
          </a:p>
          <a:p>
            <a:endParaRPr lang="en-US" dirty="0" smtClean="0"/>
          </a:p>
          <a:p>
            <a:pPr>
              <a:buNone/>
            </a:pPr>
            <a:r>
              <a:rPr lang="en-US" b="1" dirty="0" smtClean="0"/>
              <a:t>Solar photovoltaic devices or solar cells</a:t>
            </a:r>
            <a:endParaRPr lang="hu-HU" b="1" smtClean="0"/>
          </a:p>
          <a:p>
            <a:pPr>
              <a:buNone/>
            </a:pPr>
            <a:r>
              <a:rPr lang="en-US" b="1" smtClean="0"/>
              <a:t>change </a:t>
            </a:r>
            <a:r>
              <a:rPr lang="en-US" b="1" dirty="0" smtClean="0"/>
              <a:t>sunlight directly into electricity.</a:t>
            </a:r>
          </a:p>
          <a:p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Solar Energy</a:t>
            </a:r>
            <a:endParaRPr lang="hu-H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Wind turbines operate on a simple principle. The energy in the wind turns two or three propeller-like blades around a rotor. The rotor is connected to the main shaft, which spins a generator to create electricity.</a:t>
            </a:r>
          </a:p>
          <a:p>
            <a:r>
              <a:rPr lang="en-US" dirty="0" smtClean="0"/>
              <a:t>Wind turbines are mounted on a tower to capture the most energy. At 100 feet or more above ground, they can take advantage of faster and less turbulent wind.</a:t>
            </a:r>
          </a:p>
          <a:p>
            <a:r>
              <a:rPr lang="en-US" dirty="0" smtClean="0"/>
              <a:t>Wind turbines can be used to produce electricity for a single home or building, or they can be connected to an electricity grid for more widespread electricity distribution.</a:t>
            </a:r>
          </a:p>
          <a:p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Wind Energy</a:t>
            </a:r>
            <a:endParaRPr lang="hu-H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r>
              <a:rPr lang="en-US" dirty="0" smtClean="0"/>
              <a:t>Advantages of Wind Energy </a:t>
            </a:r>
          </a:p>
          <a:p>
            <a:pPr lvl="1"/>
            <a:r>
              <a:rPr lang="en-US" dirty="0" smtClean="0"/>
              <a:t>Clean and renewable source of power</a:t>
            </a:r>
          </a:p>
          <a:p>
            <a:pPr lvl="1"/>
            <a:r>
              <a:rPr lang="en-US" dirty="0" smtClean="0"/>
              <a:t>Cost effective</a:t>
            </a:r>
          </a:p>
          <a:p>
            <a:pPr lvl="1"/>
            <a:r>
              <a:rPr lang="en-US" dirty="0" smtClean="0"/>
              <a:t>Rapid growth of industry, large potential</a:t>
            </a:r>
            <a:endParaRPr lang="hu-HU" dirty="0" smtClean="0"/>
          </a:p>
          <a:p>
            <a:pPr lvl="1"/>
            <a:endParaRPr lang="hu-HU" dirty="0" smtClean="0"/>
          </a:p>
          <a:p>
            <a:pPr lvl="1"/>
            <a:endParaRPr lang="hu-HU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Disadvantages of Wind Energy	</a:t>
            </a:r>
          </a:p>
          <a:p>
            <a:pPr lvl="1"/>
            <a:r>
              <a:rPr lang="en-US" dirty="0" smtClean="0"/>
              <a:t>Wind reliability</a:t>
            </a:r>
          </a:p>
          <a:p>
            <a:pPr lvl="1"/>
            <a:r>
              <a:rPr lang="en-US" dirty="0" smtClean="0"/>
              <a:t>Threat to wildlife</a:t>
            </a:r>
          </a:p>
          <a:p>
            <a:pPr lvl="1"/>
            <a:r>
              <a:rPr lang="en-US" dirty="0" smtClean="0"/>
              <a:t>Noise and visual pollution</a:t>
            </a:r>
          </a:p>
          <a:p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Wind Energy</a:t>
            </a:r>
            <a:endParaRPr lang="hu-H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Tidal Stream Generator</a:t>
            </a:r>
          </a:p>
          <a:p>
            <a:pPr lvl="1"/>
            <a:r>
              <a:rPr lang="en-US" sz="2000" dirty="0" smtClean="0"/>
              <a:t>Makes use of the kinetic energy of moving water to power turbines, in a similar way to wind turbines that use wind to power turbines.</a:t>
            </a:r>
          </a:p>
          <a:p>
            <a:r>
              <a:rPr lang="en-US" sz="2400" dirty="0" smtClean="0"/>
              <a:t>Tidal Barrage</a:t>
            </a:r>
          </a:p>
          <a:p>
            <a:pPr lvl="1"/>
            <a:r>
              <a:rPr lang="en-US" sz="2000" dirty="0" smtClean="0"/>
              <a:t>Tidal barrages make use of the potential energy in the difference in height between high and low tides.</a:t>
            </a: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Tidal Energy</a:t>
            </a:r>
            <a:endParaRPr lang="hu-HU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 numCol="2">
            <a:normAutofit fontScale="85000" lnSpcReduction="10000"/>
          </a:bodyPr>
          <a:lstStyle/>
          <a:p>
            <a:r>
              <a:rPr lang="en-US" sz="2400" dirty="0" smtClean="0"/>
              <a:t>Advantages</a:t>
            </a:r>
          </a:p>
          <a:p>
            <a:pPr lvl="1"/>
            <a:r>
              <a:rPr lang="en-US" sz="2000" dirty="0" smtClean="0"/>
              <a:t>Clean fuel source compared to fossil fuels</a:t>
            </a:r>
          </a:p>
          <a:p>
            <a:pPr lvl="1"/>
            <a:r>
              <a:rPr lang="en-US" sz="2000" dirty="0" smtClean="0"/>
              <a:t>Domestic source of energy</a:t>
            </a:r>
            <a:endParaRPr lang="hu-HU" sz="2000" dirty="0" smtClean="0"/>
          </a:p>
          <a:p>
            <a:pPr lvl="1"/>
            <a:endParaRPr lang="hu-HU" sz="2000" dirty="0" smtClean="0"/>
          </a:p>
          <a:p>
            <a:pPr lvl="1"/>
            <a:endParaRPr lang="hu-HU" sz="2000" dirty="0" smtClean="0"/>
          </a:p>
          <a:p>
            <a:pPr lvl="1"/>
            <a:endParaRPr lang="hu-HU" sz="2000" dirty="0" smtClean="0"/>
          </a:p>
          <a:p>
            <a:pPr lvl="1"/>
            <a:endParaRPr lang="hu-HU" sz="2000" dirty="0" smtClean="0"/>
          </a:p>
          <a:p>
            <a:pPr lvl="1"/>
            <a:endParaRPr lang="hu-HU" sz="2000" dirty="0" smtClean="0"/>
          </a:p>
          <a:p>
            <a:pPr lvl="1"/>
            <a:endParaRPr lang="hu-HU" sz="2000" dirty="0" smtClean="0"/>
          </a:p>
          <a:p>
            <a:pPr lvl="1"/>
            <a:endParaRPr lang="hu-HU" sz="2000" dirty="0" smtClean="0"/>
          </a:p>
          <a:p>
            <a:pPr lvl="1"/>
            <a:endParaRPr lang="hu-HU" sz="2000" dirty="0" smtClean="0"/>
          </a:p>
          <a:p>
            <a:pPr lvl="1"/>
            <a:endParaRPr lang="hu-HU" sz="2000" dirty="0" smtClean="0"/>
          </a:p>
          <a:p>
            <a:pPr lvl="1"/>
            <a:endParaRPr lang="hu-HU" sz="2000" dirty="0" smtClean="0"/>
          </a:p>
          <a:p>
            <a:pPr lvl="1"/>
            <a:endParaRPr lang="hu-HU" sz="2000" dirty="0" smtClean="0"/>
          </a:p>
          <a:p>
            <a:pPr lvl="1">
              <a:buNone/>
            </a:pPr>
            <a:endParaRPr lang="en-US" sz="2000" dirty="0" smtClean="0"/>
          </a:p>
          <a:p>
            <a:r>
              <a:rPr lang="en-US" sz="2400" dirty="0" smtClean="0"/>
              <a:t>Disadvantages</a:t>
            </a:r>
          </a:p>
          <a:p>
            <a:pPr lvl="1"/>
            <a:r>
              <a:rPr lang="en-US" sz="2000" dirty="0" smtClean="0"/>
              <a:t>Tidal power can have effects on marine life. </a:t>
            </a:r>
          </a:p>
          <a:p>
            <a:pPr lvl="2"/>
            <a:r>
              <a:rPr lang="en-US" sz="2000" dirty="0" smtClean="0"/>
              <a:t>The turbines can accidentally kill swimming sea life with the rotating blades.  </a:t>
            </a:r>
          </a:p>
          <a:p>
            <a:pPr lvl="2"/>
            <a:r>
              <a:rPr lang="en-US" sz="2000" dirty="0" smtClean="0"/>
              <a:t>Some fish may no longer utilize the area if threatened with a constant rotating or noise-making object. </a:t>
            </a:r>
          </a:p>
          <a:p>
            <a:pPr lvl="2"/>
            <a:r>
              <a:rPr lang="en-US" sz="2000" dirty="0" smtClean="0"/>
              <a:t>Installing a barrage may change the shoreline within the bay or estuary, affecting a large ecosystem that depends on tidal flats.</a:t>
            </a:r>
          </a:p>
          <a:p>
            <a:endParaRPr lang="en-US" sz="2000" dirty="0" smtClean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Tidal Energy</a:t>
            </a:r>
            <a:endParaRPr lang="hu-HU" dirty="0" smtClean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étatér">
  <a:themeElements>
    <a:clrScheme name="Áramlás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Sétatér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Sétaté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59</TotalTime>
  <Words>388</Words>
  <Application>Microsoft Office PowerPoint</Application>
  <PresentationFormat>Diavetítés a képernyőre (4:3 oldalarány)</PresentationFormat>
  <Paragraphs>123</Paragraphs>
  <Slides>15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15</vt:i4>
      </vt:variant>
    </vt:vector>
  </HeadingPairs>
  <TitlesOfParts>
    <vt:vector size="16" baseType="lpstr">
      <vt:lpstr>Sétatér</vt:lpstr>
      <vt:lpstr>Renewable energy</vt:lpstr>
      <vt:lpstr>What is Renewable Energy</vt:lpstr>
      <vt:lpstr>Renewable Energy</vt:lpstr>
      <vt:lpstr>4. dia</vt:lpstr>
      <vt:lpstr>Solar Energy</vt:lpstr>
      <vt:lpstr>Wind Energy</vt:lpstr>
      <vt:lpstr>Wind Energy</vt:lpstr>
      <vt:lpstr>Tidal Energy</vt:lpstr>
      <vt:lpstr>Tidal Energy</vt:lpstr>
      <vt:lpstr>Wave Energy</vt:lpstr>
      <vt:lpstr>Wave Energy</vt:lpstr>
      <vt:lpstr>Geothermal Energy</vt:lpstr>
      <vt:lpstr>Geothermal Energy</vt:lpstr>
      <vt:lpstr>Biofuels</vt:lpstr>
      <vt:lpstr>Biofuels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Saving energy</dc:title>
  <dc:creator>Windows-felhasználó</dc:creator>
  <cp:lastModifiedBy>Windows-felhasználó</cp:lastModifiedBy>
  <cp:revision>14</cp:revision>
  <dcterms:created xsi:type="dcterms:W3CDTF">2023-02-20T19:33:10Z</dcterms:created>
  <dcterms:modified xsi:type="dcterms:W3CDTF">2023-02-20T20:55:23Z</dcterms:modified>
</cp:coreProperties>
</file>