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2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4366-20DD-1D4C-9B00-D9ED03D73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EFAE1-57B3-904E-9535-63CDC7BA7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4DD7-2393-4343-B025-BA5961A1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47105-33C9-7745-8E27-69ED0369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40C7B-A8E9-C849-BE44-96D11367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508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AF26-32A2-974D-BCCB-DFA3AA8E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8A9CF-9628-9044-B7E2-4B2655299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A5C6-4908-D140-BE0B-244449F2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F6AA-0004-6949-B8BF-A5F629E6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D018-81E8-A848-B873-52FAC41C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3618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78C33-D75A-F347-9C82-CF3E610C0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56212-B3D3-1546-8073-B70A1EB9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AB20F-74C4-E54E-A62C-395D592B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17DF-A453-704D-A9FD-9BB59D6B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BF18-15B2-AB45-94E9-401C400C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8888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448C-5F19-364F-870C-80BEE179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406C0-2EA6-CC40-B4C9-C626638CF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98F5-BBCA-C342-ABEE-8E2825F2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B91E1-E8AE-734F-92BD-CE32F105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314C-1D06-4840-9B38-B4D9D790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67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0B75-FF39-4A45-AFB8-241EB0EA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B9409-5C9F-D246-BAB5-696DB200F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0A9F-D7BA-6548-A3A9-15A2B071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68E2-AB2C-E64B-ACF8-B7053C1A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BF363-F199-1944-A02C-E1F1C0E6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800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5190-5C33-1E42-B6F3-080F303B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8EE3-F5F3-1D4F-8325-F13BBAA2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F9EAA-2135-0A43-BD69-B3A3EC0B1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374E1-F859-AD4B-9C9F-37A31ACF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8856D-2192-2D40-B74D-536FA0CE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D4FA-BC72-584F-AA29-D8999376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205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3A61-74D9-9D46-B326-57596524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36CD8-6B81-6F4E-A4E4-2166F3C27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3D8EC-8CC7-434F-BDAF-DB8CF5127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5F803-2921-BB4A-AC20-61A2E484A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F61E0-1D4C-C84B-B6E8-6698182DC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163EE-3045-DB42-AEB3-CBAE800F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2D9F4-7258-FC4D-A7BC-BBA1F34F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59249-7B82-384E-B51D-57033ABF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5792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54A4-EFBC-6144-8181-0350DD81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70D53-2740-7847-B2D2-F71E3FF8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2172D-221D-974E-ABBD-DC2160E3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A6E02-9565-1D41-B2F5-A7CCC485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489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BE63F-448E-044C-85F0-8A207A9D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30EE6-E9F2-1E4D-B8EB-F2D21114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2D756-D8E9-0441-ADDF-6F1A5815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0136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107D-E350-E74C-B30F-3F673770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358F-01A8-D54F-A0BE-AA654600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5EAA1-38C0-6A41-9615-DB8F0D057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4FCD1-D710-AB44-A91F-D731CC7F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1A376-0D92-474B-9029-BE1B28B3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BC42E-5251-1949-B8F3-AC79C7F9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450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5319-8395-2C49-AE8A-43318B54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B0E6B-5D4B-6242-A8B5-797FDD0BA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3E679-5552-A147-B39C-78CBA2F54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9C5D0-AD38-204E-9D0C-C78B3D8D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EFFB6-8BCD-CB45-8181-7A54FF60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A9CB1-5409-7148-A615-C720C203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7041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B9E54-8308-4D4A-A7AC-4988AF7C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D4262-C483-6A4E-A227-C4665414E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CC903-3B1D-5548-A752-5B6F72A0C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B85E-BDF0-AD4E-96F5-A2D14510C266}" type="datetimeFigureOut">
              <a:rPr lang="en-HU" smtClean="0"/>
              <a:t>2022. 09. 29.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ED4B9-52D7-7246-AA53-60F751068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868A-76EC-1D4A-B78E-865DE0D96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8A73-0082-814F-BF8C-B05BE90BE4E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542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71AE3-2EFB-1843-8671-D2BA1313E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B</a:t>
            </a:r>
            <a:r>
              <a:rPr lang="en-HU" sz="5400">
                <a:solidFill>
                  <a:srgbClr val="FFFFFF"/>
                </a:solidFill>
              </a:rPr>
              <a:t>alaton Uplands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AA195-5F97-B442-B53C-E02F13FE9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rmAutofit/>
          </a:bodyPr>
          <a:lstStyle/>
          <a:p>
            <a:endParaRPr lang="en-HU" sz="2000">
              <a:solidFill>
                <a:srgbClr val="E9F017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1EADB4-85B7-4348-85E2-09750717D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15D55E0-16D2-DF45-99CB-E4BD271F9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79819"/>
            <a:ext cx="5455917" cy="28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7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rock, outdoor, rocky&#10;&#10;Description automatically generated">
            <a:extLst>
              <a:ext uri="{FF2B5EF4-FFF2-40B4-BE49-F238E27FC236}">
                <a16:creationId xmlns:a16="http://schemas.microsoft.com/office/drawing/2014/main" id="{9B9E4F43-D15B-A142-9402-203A5F14A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3E8AB-0BB4-2E44-8976-C1A4E3FE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 err="1"/>
              <a:t>Tapolca</a:t>
            </a:r>
            <a:r>
              <a:rPr lang="en-GB" dirty="0"/>
              <a:t> Lake Cave Visitor Centre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0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7CB8D1-5DCA-4F33-A14D-409891130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1E9A4-26D9-5B4A-8381-5F404665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0073" cy="1676603"/>
          </a:xfrm>
        </p:spPr>
        <p:txBody>
          <a:bodyPr>
            <a:normAutofit/>
          </a:bodyPr>
          <a:lstStyle/>
          <a:p>
            <a:r>
              <a:rPr lang="en-GB"/>
              <a:t>Tapolca Lake Cave Visitor Centre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2E73-2523-E947-8C5D-555EAF0E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113114" cy="378541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merican Typewriter" panose="02090604020004020304" pitchFamily="18" charset="77"/>
              </a:rPr>
              <a:t>This cave is hiding under the streets and houses of </a:t>
            </a:r>
            <a:r>
              <a:rPr lang="en-GB" sz="2000" dirty="0" err="1">
                <a:latin typeface="American Typewriter" panose="02090604020004020304" pitchFamily="18" charset="77"/>
              </a:rPr>
              <a:t>Tapolca</a:t>
            </a:r>
            <a:r>
              <a:rPr lang="en-GB" sz="2000" dirty="0">
                <a:latin typeface="American Typewriter" panose="02090604020004020304" pitchFamily="18" charset="77"/>
              </a:rPr>
              <a:t>, a little town not far from Balaton</a:t>
            </a:r>
          </a:p>
          <a:p>
            <a:r>
              <a:rPr lang="en-GB" sz="2000" dirty="0">
                <a:latin typeface="American Typewriter" panose="02090604020004020304" pitchFamily="18" charset="77"/>
              </a:rPr>
              <a:t>In the strictly protected cave, which was discovered more than 100 years ago, the visitors can make a unique boat trip here</a:t>
            </a:r>
            <a:endParaRPr lang="en-HU" sz="2000" dirty="0">
              <a:latin typeface="American Typewriter" panose="02090604020004020304" pitchFamily="18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A7A195-03A4-44AB-A3D8-2507E2C9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41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F235346-20CC-4981-B836-23ECF1F4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465" y="559407"/>
            <a:ext cx="514148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421E3D3-7296-1749-BFBF-1FD8438E8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9" r="14466" b="-2"/>
          <a:stretch/>
        </p:blipFill>
        <p:spPr>
          <a:xfrm>
            <a:off x="6739337" y="722376"/>
            <a:ext cx="4809744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990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14DD0A28-E365-8A4A-86F5-27B5CEF27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75" b="101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944BE-F033-7C46-94C1-44B198B7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dirty="0"/>
              <a:t>Hegyestű </a:t>
            </a:r>
            <a:r>
              <a:rPr lang="hu-HU" dirty="0" err="1"/>
              <a:t>Geological</a:t>
            </a:r>
            <a:r>
              <a:rPr lang="hu-HU" dirty="0"/>
              <a:t> Visitor Site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32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498C-74C9-344E-8E1C-ADCC92F9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hu-HU" dirty="0"/>
              <a:t>Hegyestű </a:t>
            </a:r>
            <a:r>
              <a:rPr lang="hu-HU" dirty="0" err="1"/>
              <a:t>Geological</a:t>
            </a:r>
            <a:r>
              <a:rPr lang="hu-HU" dirty="0"/>
              <a:t> Visitor Site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B6B0-22AE-0D4D-9E72-17FC6E1D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hu-HU" sz="1900" dirty="0">
                <a:latin typeface="American Typewriter" panose="02090604020004020304" pitchFamily="18" charset="77"/>
              </a:rPr>
              <a:t>Hegyestű </a:t>
            </a:r>
            <a:r>
              <a:rPr lang="hu-HU" sz="1900" dirty="0" err="1">
                <a:latin typeface="American Typewriter" panose="02090604020004020304" pitchFamily="18" charset="77"/>
              </a:rPr>
              <a:t>can</a:t>
            </a:r>
            <a:r>
              <a:rPr lang="hu-HU" sz="1900" dirty="0">
                <a:latin typeface="American Typewriter" panose="02090604020004020304" pitchFamily="18" charset="77"/>
              </a:rPr>
              <a:t> be </a:t>
            </a:r>
            <a:r>
              <a:rPr lang="hu-HU" sz="1900" dirty="0" err="1">
                <a:latin typeface="American Typewriter" panose="02090604020004020304" pitchFamily="18" charset="77"/>
              </a:rPr>
              <a:t>found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between</a:t>
            </a:r>
            <a:r>
              <a:rPr lang="hu-HU" sz="1900" dirty="0">
                <a:latin typeface="American Typewriter" panose="02090604020004020304" pitchFamily="18" charset="77"/>
              </a:rPr>
              <a:t> Zánka and Monoszló </a:t>
            </a:r>
            <a:r>
              <a:rPr lang="hu-HU" sz="1900" dirty="0" err="1">
                <a:latin typeface="American Typewriter" panose="02090604020004020304" pitchFamily="18" charset="77"/>
              </a:rPr>
              <a:t>reaching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as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high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as</a:t>
            </a:r>
            <a:r>
              <a:rPr lang="hu-HU" sz="1900" dirty="0">
                <a:latin typeface="American Typewriter" panose="02090604020004020304" pitchFamily="18" charset="77"/>
              </a:rPr>
              <a:t> 337 </a:t>
            </a:r>
            <a:r>
              <a:rPr lang="hu-HU" sz="1900" dirty="0" err="1">
                <a:latin typeface="American Typewriter" panose="02090604020004020304" pitchFamily="18" charset="77"/>
              </a:rPr>
              <a:t>metres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</a:p>
          <a:p>
            <a:r>
              <a:rPr lang="hu-HU" sz="1900" dirty="0">
                <a:latin typeface="American Typewriter" panose="02090604020004020304" pitchFamily="18" charset="77"/>
              </a:rPr>
              <a:t>50-metre </a:t>
            </a:r>
            <a:r>
              <a:rPr lang="hu-HU" sz="1900" dirty="0" err="1">
                <a:latin typeface="American Typewriter" panose="02090604020004020304" pitchFamily="18" charset="77"/>
              </a:rPr>
              <a:t>high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mine-wall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reveals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the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inside</a:t>
            </a:r>
            <a:r>
              <a:rPr lang="hu-HU" sz="1900" dirty="0">
                <a:latin typeface="American Typewriter" panose="02090604020004020304" pitchFamily="18" charset="77"/>
              </a:rPr>
              <a:t> of </a:t>
            </a:r>
            <a:r>
              <a:rPr lang="hu-HU" sz="1900" dirty="0" err="1">
                <a:latin typeface="American Typewriter" panose="02090604020004020304" pitchFamily="18" charset="77"/>
              </a:rPr>
              <a:t>the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basalt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volcano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which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was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active</a:t>
            </a:r>
            <a:r>
              <a:rPr lang="hu-HU" sz="1900" dirty="0">
                <a:latin typeface="American Typewriter" panose="02090604020004020304" pitchFamily="18" charset="77"/>
              </a:rPr>
              <a:t> 8 </a:t>
            </a:r>
            <a:r>
              <a:rPr lang="hu-HU" sz="1900" dirty="0" err="1">
                <a:latin typeface="American Typewriter" panose="02090604020004020304" pitchFamily="18" charset="77"/>
              </a:rPr>
              <a:t>million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years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ago</a:t>
            </a:r>
            <a:endParaRPr lang="hu-HU" sz="1900" dirty="0">
              <a:latin typeface="American Typewriter" panose="02090604020004020304" pitchFamily="18" charset="77"/>
            </a:endParaRPr>
          </a:p>
          <a:p>
            <a:r>
              <a:rPr lang="hu-HU" sz="1900" dirty="0" err="1">
                <a:latin typeface="American Typewriter" panose="02090604020004020304" pitchFamily="18" charset="77"/>
              </a:rPr>
              <a:t>This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sight</a:t>
            </a:r>
            <a:r>
              <a:rPr lang="hu-HU" sz="1900" dirty="0">
                <a:latin typeface="American Typewriter" panose="02090604020004020304" pitchFamily="18" charset="77"/>
              </a:rPr>
              <a:t> is </a:t>
            </a:r>
            <a:r>
              <a:rPr lang="hu-HU" sz="1900" dirty="0" err="1">
                <a:latin typeface="American Typewriter" panose="02090604020004020304" pitchFamily="18" charset="77"/>
              </a:rPr>
              <a:t>unique</a:t>
            </a:r>
            <a:r>
              <a:rPr lang="hu-HU" sz="1900" dirty="0">
                <a:latin typeface="American Typewriter" panose="02090604020004020304" pitchFamily="18" charset="77"/>
              </a:rPr>
              <a:t> in Hungary and it is a </a:t>
            </a:r>
            <a:r>
              <a:rPr lang="hu-HU" sz="1900" dirty="0" err="1">
                <a:latin typeface="American Typewriter" panose="02090604020004020304" pitchFamily="18" charset="77"/>
              </a:rPr>
              <a:t>rare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spectacle</a:t>
            </a:r>
            <a:r>
              <a:rPr lang="hu-HU" sz="1900" dirty="0">
                <a:latin typeface="American Typewriter" panose="02090604020004020304" pitchFamily="18" charset="77"/>
              </a:rPr>
              <a:t> </a:t>
            </a:r>
            <a:r>
              <a:rPr lang="hu-HU" sz="1900" dirty="0" err="1">
                <a:latin typeface="American Typewriter" panose="02090604020004020304" pitchFamily="18" charset="77"/>
              </a:rPr>
              <a:t>also</a:t>
            </a:r>
            <a:r>
              <a:rPr lang="hu-HU" sz="1900" dirty="0">
                <a:latin typeface="American Typewriter" panose="02090604020004020304" pitchFamily="18" charset="77"/>
              </a:rPr>
              <a:t> in Europe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sky, mountain, grass&#10;&#10;Description automatically generated">
            <a:extLst>
              <a:ext uri="{FF2B5EF4-FFF2-40B4-BE49-F238E27FC236}">
                <a16:creationId xmlns:a16="http://schemas.microsoft.com/office/drawing/2014/main" id="{251BED54-3D36-E34D-817D-A274F750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2168633"/>
            <a:ext cx="4475531" cy="25174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325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oup of horses running on a field&#10;&#10;Description automatically generated with medium confidence">
            <a:extLst>
              <a:ext uri="{FF2B5EF4-FFF2-40B4-BE49-F238E27FC236}">
                <a16:creationId xmlns:a16="http://schemas.microsoft.com/office/drawing/2014/main" id="{FA6C7834-2771-EB4B-A64E-4EB388A1C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DCD63-5B29-7545-8F0A-303D5AC8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Salföld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4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3AA1-7655-E74E-B7F1-F84F7444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HU" dirty="0"/>
              <a:t>alföld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91261-C9E6-194B-86D2-FF506EB5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merican Typewriter" panose="02090604020004020304" pitchFamily="18" charset="77"/>
              </a:rPr>
              <a:t>Manor on the outskirts of the village keeping traditional Hungarian breeds of farm animals 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48DE5-5B0F-CA4A-AC6B-9069325B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847303"/>
            <a:ext cx="6019331" cy="31601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755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nature, cave, rock&#10;&#10;Description automatically generated">
            <a:extLst>
              <a:ext uri="{FF2B5EF4-FFF2-40B4-BE49-F238E27FC236}">
                <a16:creationId xmlns:a16="http://schemas.microsoft.com/office/drawing/2014/main" id="{9D217679-2F59-034A-A5EC-075D8CECE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8E85A-FD6B-0846-AD52-DF19FA34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Lóczy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8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DEC3-8F13-CA4A-9BDC-B4153648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GB" dirty="0"/>
              <a:t>L</a:t>
            </a:r>
            <a:r>
              <a:rPr lang="en-HU" dirty="0"/>
              <a:t>óczy Cave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4DB95-B9BA-2549-8546-8B344FE9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GB" sz="1900" dirty="0">
                <a:latin typeface="American Typewriter" panose="02090604020004020304" pitchFamily="18" charset="77"/>
              </a:rPr>
              <a:t>The cave was found in 1882 and was opened to the public in 1934</a:t>
            </a:r>
          </a:p>
          <a:p>
            <a:r>
              <a:rPr lang="en-GB" sz="1900" dirty="0">
                <a:latin typeface="American Typewriter" panose="02090604020004020304" pitchFamily="18" charset="77"/>
              </a:rPr>
              <a:t>The cave has limestone layers,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8C322-249C-B141-B179-A3163B2E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2168633"/>
            <a:ext cx="4475531" cy="25174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082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DA72FAB8-731B-E845-B156-43ECCCBEE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75" b="9738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E29B0-5F64-114C-AA5A-596CD0EB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Lavender House Visitor </a:t>
            </a:r>
            <a:r>
              <a:rPr lang="en-GB" dirty="0" err="1"/>
              <a:t>Center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4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D6DA-9DFA-A740-A495-C1C2A4C8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GB"/>
              <a:t>Lavender House Visitor Center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EE956-305C-CF44-A99A-DD347EE2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merican Typewriter" panose="02090604020004020304" pitchFamily="18" charset="77"/>
              </a:rPr>
              <a:t>The Lavender House Visitor Centre –presents </a:t>
            </a:r>
            <a:r>
              <a:rPr lang="en-GB" sz="2000" dirty="0" err="1">
                <a:latin typeface="American Typewriter" panose="02090604020004020304" pitchFamily="18" charset="77"/>
              </a:rPr>
              <a:t>Tihany</a:t>
            </a:r>
            <a:r>
              <a:rPr lang="en-GB" sz="2000" dirty="0">
                <a:latin typeface="American Typewriter" panose="02090604020004020304" pitchFamily="18" charset="77"/>
              </a:rPr>
              <a:t> Peninsula in a way that provides special entertainment for young and old alike</a:t>
            </a:r>
          </a:p>
          <a:p>
            <a:r>
              <a:rPr lang="en-GB" sz="2000" dirty="0">
                <a:latin typeface="American Typewriter" panose="02090604020004020304" pitchFamily="18" charset="77"/>
              </a:rPr>
              <a:t>The once raging fire of the volcanoes and the harmony of the landscape that was shaped as a result</a:t>
            </a:r>
            <a:endParaRPr lang="en-HU" sz="2000" dirty="0">
              <a:latin typeface="American Typewriter" panose="02090604020004020304" pitchFamily="18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9B5FA445-9F39-4C4B-9C17-B8BB3961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4" r="2" b="2"/>
          <a:stretch/>
        </p:blipFill>
        <p:spPr>
          <a:xfrm>
            <a:off x="6904709" y="1493430"/>
            <a:ext cx="4475531" cy="38678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133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200</Words>
  <Application>Microsoft Macintosh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American Typewriter</vt:lpstr>
      <vt:lpstr>Arial</vt:lpstr>
      <vt:lpstr>Calibri</vt:lpstr>
      <vt:lpstr>Calibri Light</vt:lpstr>
      <vt:lpstr>Office Theme</vt:lpstr>
      <vt:lpstr>Balaton Uplands</vt:lpstr>
      <vt:lpstr>Hegyestű Geological Visitor Site </vt:lpstr>
      <vt:lpstr>Hegyestű Geological Visitor Site</vt:lpstr>
      <vt:lpstr>Salföld</vt:lpstr>
      <vt:lpstr>Salföld </vt:lpstr>
      <vt:lpstr>Lóczy Cave</vt:lpstr>
      <vt:lpstr>Lóczy Cave</vt:lpstr>
      <vt:lpstr>Lavender House Visitor Center</vt:lpstr>
      <vt:lpstr>Lavender House Visitor Center</vt:lpstr>
      <vt:lpstr>Tapolca Lake Cave Visitor Centre</vt:lpstr>
      <vt:lpstr>Tapolca Lake Cave Visitor Centre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Balaton Uplands</dc:title>
  <dc:creator>David Szekely</dc:creator>
  <cp:lastModifiedBy>David Szekely</cp:lastModifiedBy>
  <cp:revision>6</cp:revision>
  <dcterms:created xsi:type="dcterms:W3CDTF">2022-04-15T17:33:07Z</dcterms:created>
  <dcterms:modified xsi:type="dcterms:W3CDTF">2022-09-29T16:41:35Z</dcterms:modified>
</cp:coreProperties>
</file>